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19"/>
  </p:notesMasterIdLst>
  <p:sldIdLst>
    <p:sldId id="256" r:id="rId6"/>
    <p:sldId id="281" r:id="rId7"/>
    <p:sldId id="257" r:id="rId8"/>
    <p:sldId id="258" r:id="rId9"/>
    <p:sldId id="280" r:id="rId10"/>
    <p:sldId id="260" r:id="rId11"/>
    <p:sldId id="279" r:id="rId12"/>
    <p:sldId id="268" r:id="rId13"/>
    <p:sldId id="270" r:id="rId14"/>
    <p:sldId id="277" r:id="rId15"/>
    <p:sldId id="278" r:id="rId16"/>
    <p:sldId id="272" r:id="rId17"/>
    <p:sldId id="282" r:id="rId18"/>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192" userDrawn="1">
          <p15:clr>
            <a:srgbClr val="A4A3A4"/>
          </p15:clr>
        </p15:guide>
        <p15:guide id="3" orient="horz" pos="5856" userDrawn="1">
          <p15:clr>
            <a:srgbClr val="A4A3A4"/>
          </p15:clr>
        </p15:guide>
        <p15:guide id="4" orient="horz" pos="5976" userDrawn="1">
          <p15:clr>
            <a:srgbClr val="A4A3A4"/>
          </p15:clr>
        </p15:guide>
        <p15:guide id="5" pos="264" userDrawn="1">
          <p15:clr>
            <a:srgbClr val="A4A3A4"/>
          </p15:clr>
        </p15:guide>
        <p15:guide id="6" pos="6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7D00"/>
    <a:srgbClr val="A6D6C9"/>
    <a:srgbClr val="E2EAE9"/>
    <a:srgbClr val="E3EAE9"/>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97FF07-5CDE-4CB2-A751-60C9EBABDFB6}" v="2" dt="2025-09-26T15:43:55.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5416" autoAdjust="0"/>
  </p:normalViewPr>
  <p:slideViewPr>
    <p:cSldViewPr snapToGrid="0">
      <p:cViewPr>
        <p:scale>
          <a:sx n="184" d="100"/>
          <a:sy n="184" d="100"/>
        </p:scale>
        <p:origin x="576" y="-3990"/>
      </p:cViewPr>
      <p:guideLst>
        <p:guide orient="horz" pos="312"/>
        <p:guide pos="192"/>
        <p:guide orient="horz" pos="5856"/>
        <p:guide orient="horz" pos="5976"/>
        <p:guide pos="264"/>
        <p:guide pos="62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Taylor" userId="1196072d-0a75-4ac9-9efb-721b754ee977" providerId="ADAL" clId="{9197FF07-5CDE-4CB2-A751-60C9EBABDFB6}"/>
    <pc:docChg chg="custSel modSld">
      <pc:chgData name="Barbara Taylor" userId="1196072d-0a75-4ac9-9efb-721b754ee977" providerId="ADAL" clId="{9197FF07-5CDE-4CB2-A751-60C9EBABDFB6}" dt="2025-09-26T15:43:40.146" v="4" actId="3626"/>
      <pc:docMkLst>
        <pc:docMk/>
      </pc:docMkLst>
      <pc:sldChg chg="modSp mod">
        <pc:chgData name="Barbara Taylor" userId="1196072d-0a75-4ac9-9efb-721b754ee977" providerId="ADAL" clId="{9197FF07-5CDE-4CB2-A751-60C9EBABDFB6}" dt="2025-09-26T15:43:40.146" v="4" actId="3626"/>
        <pc:sldMkLst>
          <pc:docMk/>
          <pc:sldMk cId="1777540631" sldId="272"/>
        </pc:sldMkLst>
        <pc:spChg chg="mod">
          <ac:chgData name="Barbara Taylor" userId="1196072d-0a75-4ac9-9efb-721b754ee977" providerId="ADAL" clId="{9197FF07-5CDE-4CB2-A751-60C9EBABDFB6}" dt="2025-09-26T15:43:40.146" v="4" actId="3626"/>
          <ac:spMkLst>
            <pc:docMk/>
            <pc:sldMk cId="1777540631" sldId="272"/>
            <ac:spMk id="3" creationId="{2E41BC11-F646-D198-D8D8-5AE79A309A61}"/>
          </ac:spMkLst>
        </pc:spChg>
      </pc:sldChg>
      <pc:sldChg chg="modSp mod">
        <pc:chgData name="Barbara Taylor" userId="1196072d-0a75-4ac9-9efb-721b754ee977" providerId="ADAL" clId="{9197FF07-5CDE-4CB2-A751-60C9EBABDFB6}" dt="2025-09-26T07:58:54.055" v="3" actId="6549"/>
        <pc:sldMkLst>
          <pc:docMk/>
          <pc:sldMk cId="2559754020" sldId="281"/>
        </pc:sldMkLst>
        <pc:spChg chg="mod">
          <ac:chgData name="Barbara Taylor" userId="1196072d-0a75-4ac9-9efb-721b754ee977" providerId="ADAL" clId="{9197FF07-5CDE-4CB2-A751-60C9EBABDFB6}" dt="2025-09-26T07:58:54.055" v="3" actId="6549"/>
          <ac:spMkLst>
            <pc:docMk/>
            <pc:sldMk cId="2559754020" sldId="281"/>
            <ac:spMk id="3" creationId="{02A83A88-71D2-E99B-AC38-E0492D7D91ED}"/>
          </ac:spMkLst>
        </pc:spChg>
      </pc:sldChg>
      <pc:sldChg chg="modSp mod">
        <pc:chgData name="Barbara Taylor" userId="1196072d-0a75-4ac9-9efb-721b754ee977" providerId="ADAL" clId="{9197FF07-5CDE-4CB2-A751-60C9EBABDFB6}" dt="2025-09-25T08:35:41.544" v="2" actId="20577"/>
        <pc:sldMkLst>
          <pc:docMk/>
          <pc:sldMk cId="4215131045" sldId="282"/>
        </pc:sldMkLst>
        <pc:spChg chg="mod">
          <ac:chgData name="Barbara Taylor" userId="1196072d-0a75-4ac9-9efb-721b754ee977" providerId="ADAL" clId="{9197FF07-5CDE-4CB2-A751-60C9EBABDFB6}" dt="2025-09-25T08:35:41.544" v="2" actId="20577"/>
          <ac:spMkLst>
            <pc:docMk/>
            <pc:sldMk cId="4215131045" sldId="282"/>
            <ac:spMk id="3" creationId="{240EAFD6-301E-ABEA-EA7D-E55480B7DB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5685D-C344-4A52-A38D-D124AA93612A}" type="datetimeFigureOut">
              <a:rPr lang="en-SG" smtClean="0"/>
              <a:t>26/9/2025</a:t>
            </a:fld>
            <a:endParaRPr lang="en-SG"/>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61CFE-7612-4675-9F89-B2EBF95533B9}" type="slidenum">
              <a:rPr lang="en-SG" smtClean="0"/>
              <a:t>‹#›</a:t>
            </a:fld>
            <a:endParaRPr lang="en-SG"/>
          </a:p>
        </p:txBody>
      </p:sp>
    </p:spTree>
    <p:extLst>
      <p:ext uri="{BB962C8B-B14F-4D97-AF65-F5344CB8AC3E}">
        <p14:creationId xmlns:p14="http://schemas.microsoft.com/office/powerpoint/2010/main" val="202764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075DE-DF73-5737-F12F-EFAA362C2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2E9D6-F759-B947-A7A8-BA6ABCE14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06C74-4FC7-298C-DF34-63E44E5F9E2D}"/>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D0F5511B-83FB-1D5F-BDA9-CF1346811468}"/>
              </a:ext>
            </a:extLst>
          </p:cNvPr>
          <p:cNvSpPr>
            <a:spLocks noGrp="1"/>
          </p:cNvSpPr>
          <p:nvPr>
            <p:ph type="sldNum" sz="quarter" idx="5"/>
          </p:nvPr>
        </p:nvSpPr>
        <p:spPr/>
        <p:txBody>
          <a:bodyPr/>
          <a:lstStyle/>
          <a:p>
            <a:fld id="{5E361CFE-7612-4675-9F89-B2EBF95533B9}" type="slidenum">
              <a:rPr lang="en-SG" smtClean="0"/>
              <a:t>2</a:t>
            </a:fld>
            <a:endParaRPr lang="en-SG"/>
          </a:p>
        </p:txBody>
      </p:sp>
    </p:spTree>
    <p:extLst>
      <p:ext uri="{BB962C8B-B14F-4D97-AF65-F5344CB8AC3E}">
        <p14:creationId xmlns:p14="http://schemas.microsoft.com/office/powerpoint/2010/main" val="1674672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361CFE-7612-4675-9F89-B2EBF95533B9}" type="slidenum">
              <a:rPr lang="en-SG" smtClean="0"/>
              <a:t>4</a:t>
            </a:fld>
            <a:endParaRPr lang="en-SG"/>
          </a:p>
        </p:txBody>
      </p:sp>
    </p:spTree>
    <p:extLst>
      <p:ext uri="{BB962C8B-B14F-4D97-AF65-F5344CB8AC3E}">
        <p14:creationId xmlns:p14="http://schemas.microsoft.com/office/powerpoint/2010/main" val="25601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5E361CFE-7612-4675-9F89-B2EBF95533B9}" type="slidenum">
              <a:rPr lang="en-SG" smtClean="0"/>
              <a:t>5</a:t>
            </a:fld>
            <a:endParaRPr lang="en-SG"/>
          </a:p>
        </p:txBody>
      </p:sp>
    </p:spTree>
    <p:extLst>
      <p:ext uri="{BB962C8B-B14F-4D97-AF65-F5344CB8AC3E}">
        <p14:creationId xmlns:p14="http://schemas.microsoft.com/office/powerpoint/2010/main" val="32951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361CFE-7612-4675-9F89-B2EBF95533B9}" type="slidenum">
              <a:rPr lang="en-SG" smtClean="0"/>
              <a:t>6</a:t>
            </a:fld>
            <a:endParaRPr lang="en-SG"/>
          </a:p>
        </p:txBody>
      </p:sp>
    </p:spTree>
    <p:extLst>
      <p:ext uri="{BB962C8B-B14F-4D97-AF65-F5344CB8AC3E}">
        <p14:creationId xmlns:p14="http://schemas.microsoft.com/office/powerpoint/2010/main" val="24329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361CFE-7612-4675-9F89-B2EBF95533B9}" type="slidenum">
              <a:rPr lang="en-SG" smtClean="0"/>
              <a:t>8</a:t>
            </a:fld>
            <a:endParaRPr lang="en-SG"/>
          </a:p>
        </p:txBody>
      </p:sp>
    </p:spTree>
    <p:extLst>
      <p:ext uri="{BB962C8B-B14F-4D97-AF65-F5344CB8AC3E}">
        <p14:creationId xmlns:p14="http://schemas.microsoft.com/office/powerpoint/2010/main" val="197438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E361CFE-7612-4675-9F89-B2EBF95533B9}" type="slidenum">
              <a:rPr lang="en-SG" smtClean="0"/>
              <a:t>12</a:t>
            </a:fld>
            <a:endParaRPr lang="en-SG"/>
          </a:p>
        </p:txBody>
      </p:sp>
    </p:spTree>
    <p:extLst>
      <p:ext uri="{BB962C8B-B14F-4D97-AF65-F5344CB8AC3E}">
        <p14:creationId xmlns:p14="http://schemas.microsoft.com/office/powerpoint/2010/main" val="336336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36E23-ADB2-0A48-D7F2-51DA2F2A8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98E2B-A171-93DF-8510-A0EF63FF4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48171E-41F4-F4FB-D9B9-00573E8365BB}"/>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FA6EF4DD-9CE4-BF8B-3536-85D04D31E403}"/>
              </a:ext>
            </a:extLst>
          </p:cNvPr>
          <p:cNvSpPr>
            <a:spLocks noGrp="1"/>
          </p:cNvSpPr>
          <p:nvPr>
            <p:ph type="sldNum" sz="quarter" idx="5"/>
          </p:nvPr>
        </p:nvSpPr>
        <p:spPr/>
        <p:txBody>
          <a:bodyPr/>
          <a:lstStyle/>
          <a:p>
            <a:fld id="{5E361CFE-7612-4675-9F89-B2EBF95533B9}" type="slidenum">
              <a:rPr lang="en-SG" smtClean="0"/>
              <a:t>13</a:t>
            </a:fld>
            <a:endParaRPr lang="en-SG"/>
          </a:p>
        </p:txBody>
      </p:sp>
    </p:spTree>
    <p:extLst>
      <p:ext uri="{BB962C8B-B14F-4D97-AF65-F5344CB8AC3E}">
        <p14:creationId xmlns:p14="http://schemas.microsoft.com/office/powerpoint/2010/main" val="128451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2DD0EF-6076-40F1-8DE1-158AB29E9E4D}" type="datetime1">
              <a:rPr lang="en-SG" smtClean="0"/>
              <a:t>26/9/2025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23D36E8-5B80-4A70-BBE3-48418C030CCE}" type="slidenum">
              <a:rPr lang="en-SG" smtClean="0"/>
              <a:t>‹#›</a:t>
            </a:fld>
            <a:endParaRPr lang="en-SG"/>
          </a:p>
        </p:txBody>
      </p:sp>
    </p:spTree>
    <p:extLst>
      <p:ext uri="{BB962C8B-B14F-4D97-AF65-F5344CB8AC3E}">
        <p14:creationId xmlns:p14="http://schemas.microsoft.com/office/powerpoint/2010/main" val="3151631313"/>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B0161C-058C-447A-8DA8-4DF66123ED1C}" type="datetime1">
              <a:rPr lang="en-SG" smtClean="0"/>
              <a:t>26/9/2025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23D36E8-5B80-4A70-BBE3-48418C030CCE}" type="slidenum">
              <a:rPr lang="en-SG" smtClean="0"/>
              <a:t>‹#›</a:t>
            </a:fld>
            <a:endParaRPr lang="en-SG"/>
          </a:p>
        </p:txBody>
      </p:sp>
    </p:spTree>
    <p:extLst>
      <p:ext uri="{BB962C8B-B14F-4D97-AF65-F5344CB8AC3E}">
        <p14:creationId xmlns:p14="http://schemas.microsoft.com/office/powerpoint/2010/main" val="1151380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12D775-B8EE-4F4F-961D-FB21462BED50}" type="datetime1">
              <a:rPr lang="en-SG" smtClean="0"/>
              <a:t>26/9/2025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23D36E8-5B80-4A70-BBE3-48418C030CCE}" type="slidenum">
              <a:rPr lang="en-SG" smtClean="0"/>
              <a:t>‹#›</a:t>
            </a:fld>
            <a:endParaRPr lang="en-SG"/>
          </a:p>
        </p:txBody>
      </p:sp>
    </p:spTree>
    <p:extLst>
      <p:ext uri="{BB962C8B-B14F-4D97-AF65-F5344CB8AC3E}">
        <p14:creationId xmlns:p14="http://schemas.microsoft.com/office/powerpoint/2010/main" val="511708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4625" y="4319980"/>
            <a:ext cx="5143500" cy="1608873"/>
          </a:xfrm>
        </p:spPr>
        <p:txBody>
          <a:bodyPr anchor="b"/>
          <a:lstStyle>
            <a:lvl1pPr algn="ctr">
              <a:defRPr sz="2700">
                <a:latin typeface="Outfit SemiBold" pitchFamily="2" charset="0"/>
              </a:defRPr>
            </a:lvl1pPr>
          </a:lstStyle>
          <a:p>
            <a:r>
              <a:rPr lang="en-US"/>
              <a:t>Click to edit Master title style</a:t>
            </a:r>
            <a:endParaRPr lang="en-GB" dirty="0"/>
          </a:p>
        </p:txBody>
      </p:sp>
      <p:sp>
        <p:nvSpPr>
          <p:cNvPr id="3" name="Subtitle 2"/>
          <p:cNvSpPr>
            <a:spLocks noGrp="1"/>
          </p:cNvSpPr>
          <p:nvPr>
            <p:ph type="subTitle" idx="1"/>
          </p:nvPr>
        </p:nvSpPr>
        <p:spPr>
          <a:xfrm>
            <a:off x="374626" y="6202158"/>
            <a:ext cx="5143500" cy="974268"/>
          </a:xfrm>
        </p:spPr>
        <p:txBody>
          <a:bodyPr/>
          <a:lstStyle>
            <a:lvl1pPr marL="0" indent="0" algn="ctr">
              <a:buNone/>
              <a:defRPr sz="1350">
                <a:solidFill>
                  <a:schemeClr val="tx1"/>
                </a:solidFill>
                <a:latin typeface="Outfit Light" pitchFamily="2"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Tree>
    <p:extLst>
      <p:ext uri="{BB962C8B-B14F-4D97-AF65-F5344CB8AC3E}">
        <p14:creationId xmlns:p14="http://schemas.microsoft.com/office/powerpoint/2010/main" val="3584934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A0D527-181D-AD0E-2C58-2A8D93E2F4D1}"/>
              </a:ext>
            </a:extLst>
          </p:cNvPr>
          <p:cNvSpPr txBox="1"/>
          <p:nvPr userDrawn="1"/>
        </p:nvSpPr>
        <p:spPr>
          <a:xfrm>
            <a:off x="0" y="-2"/>
            <a:ext cx="6858000" cy="248209"/>
          </a:xfrm>
          <a:prstGeom prst="rect">
            <a:avLst/>
          </a:prstGeom>
          <a:solidFill>
            <a:srgbClr val="A6D6C9"/>
          </a:solidFill>
        </p:spPr>
        <p:txBody>
          <a:bodyPr wrap="square" rtlCol="0">
            <a:spAutoFit/>
          </a:bodyPr>
          <a:lstStyle/>
          <a:p>
            <a:endParaRPr lang="en-GB" sz="1013" dirty="0"/>
          </a:p>
        </p:txBody>
      </p:sp>
      <p:sp>
        <p:nvSpPr>
          <p:cNvPr id="3" name="Title 1">
            <a:extLst>
              <a:ext uri="{FF2B5EF4-FFF2-40B4-BE49-F238E27FC236}">
                <a16:creationId xmlns:a16="http://schemas.microsoft.com/office/drawing/2014/main" id="{A86D6EC7-E199-4E9C-B1A6-7CAB5FC63FF6}"/>
              </a:ext>
            </a:extLst>
          </p:cNvPr>
          <p:cNvSpPr>
            <a:spLocks noGrp="1"/>
          </p:cNvSpPr>
          <p:nvPr>
            <p:ph type="title" hasCustomPrompt="1"/>
          </p:nvPr>
        </p:nvSpPr>
        <p:spPr>
          <a:xfrm>
            <a:off x="529497" y="3615890"/>
            <a:ext cx="5915025" cy="1914702"/>
          </a:xfrm>
        </p:spPr>
        <p:txBody>
          <a:bodyPr/>
          <a:lstStyle>
            <a:lvl1pPr algn="ctr">
              <a:defRPr sz="3375" b="1">
                <a:solidFill>
                  <a:schemeClr val="tx1"/>
                </a:solidFill>
                <a:latin typeface="Outfit SemiBold" pitchFamily="2" charset="0"/>
              </a:defRPr>
            </a:lvl1pPr>
          </a:lstStyle>
          <a:p>
            <a:r>
              <a:rPr lang="en-US" dirty="0"/>
              <a:t>Click to add Section Title</a:t>
            </a:r>
            <a:endParaRPr lang="en-GB" dirty="0"/>
          </a:p>
        </p:txBody>
      </p:sp>
    </p:spTree>
    <p:extLst>
      <p:ext uri="{BB962C8B-B14F-4D97-AF65-F5344CB8AC3E}">
        <p14:creationId xmlns:p14="http://schemas.microsoft.com/office/powerpoint/2010/main" val="2687619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2B101F-27C2-C2F6-1C0D-9ACE929C8BFE}"/>
              </a:ext>
            </a:extLst>
          </p:cNvPr>
          <p:cNvSpPr txBox="1"/>
          <p:nvPr userDrawn="1"/>
        </p:nvSpPr>
        <p:spPr>
          <a:xfrm>
            <a:off x="0" y="1"/>
            <a:ext cx="6858000" cy="248209"/>
          </a:xfrm>
          <a:prstGeom prst="rect">
            <a:avLst/>
          </a:prstGeom>
          <a:solidFill>
            <a:schemeClr val="accent5"/>
          </a:solidFill>
        </p:spPr>
        <p:txBody>
          <a:bodyPr wrap="square" rtlCol="0">
            <a:spAutoFit/>
          </a:bodyPr>
          <a:lstStyle/>
          <a:p>
            <a:endParaRPr lang="en-GB" sz="1013" dirty="0"/>
          </a:p>
        </p:txBody>
      </p:sp>
      <p:sp>
        <p:nvSpPr>
          <p:cNvPr id="3" name="Title 1">
            <a:extLst>
              <a:ext uri="{FF2B5EF4-FFF2-40B4-BE49-F238E27FC236}">
                <a16:creationId xmlns:a16="http://schemas.microsoft.com/office/drawing/2014/main" id="{A86D6EC7-E199-4E9C-B1A6-7CAB5FC63FF6}"/>
              </a:ext>
            </a:extLst>
          </p:cNvPr>
          <p:cNvSpPr>
            <a:spLocks noGrp="1"/>
          </p:cNvSpPr>
          <p:nvPr>
            <p:ph type="title" hasCustomPrompt="1"/>
          </p:nvPr>
        </p:nvSpPr>
        <p:spPr>
          <a:xfrm>
            <a:off x="529497" y="3615890"/>
            <a:ext cx="5915025" cy="1914702"/>
          </a:xfrm>
        </p:spPr>
        <p:txBody>
          <a:bodyPr/>
          <a:lstStyle>
            <a:lvl1pPr algn="ctr">
              <a:defRPr sz="3375" b="1">
                <a:solidFill>
                  <a:schemeClr val="tx1"/>
                </a:solidFill>
                <a:latin typeface="Outfit SemiBold" pitchFamily="2" charset="0"/>
              </a:defRPr>
            </a:lvl1pPr>
          </a:lstStyle>
          <a:p>
            <a:r>
              <a:rPr lang="en-US" dirty="0"/>
              <a:t>Click to add Section Title</a:t>
            </a:r>
            <a:endParaRPr lang="en-GB" dirty="0"/>
          </a:p>
        </p:txBody>
      </p:sp>
    </p:spTree>
    <p:extLst>
      <p:ext uri="{BB962C8B-B14F-4D97-AF65-F5344CB8AC3E}">
        <p14:creationId xmlns:p14="http://schemas.microsoft.com/office/powerpoint/2010/main" val="1438402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2B101F-27C2-C2F6-1C0D-9ACE929C8BFE}"/>
              </a:ext>
            </a:extLst>
          </p:cNvPr>
          <p:cNvSpPr txBox="1"/>
          <p:nvPr userDrawn="1"/>
        </p:nvSpPr>
        <p:spPr>
          <a:xfrm>
            <a:off x="0" y="1"/>
            <a:ext cx="6858000" cy="248209"/>
          </a:xfrm>
          <a:prstGeom prst="rect">
            <a:avLst/>
          </a:prstGeom>
          <a:solidFill>
            <a:schemeClr val="accent2"/>
          </a:solidFill>
        </p:spPr>
        <p:txBody>
          <a:bodyPr wrap="square" rtlCol="0">
            <a:spAutoFit/>
          </a:bodyPr>
          <a:lstStyle/>
          <a:p>
            <a:endParaRPr lang="en-GB" sz="1013" dirty="0"/>
          </a:p>
        </p:txBody>
      </p:sp>
      <p:sp>
        <p:nvSpPr>
          <p:cNvPr id="3" name="Title 1">
            <a:extLst>
              <a:ext uri="{FF2B5EF4-FFF2-40B4-BE49-F238E27FC236}">
                <a16:creationId xmlns:a16="http://schemas.microsoft.com/office/drawing/2014/main" id="{A86D6EC7-E199-4E9C-B1A6-7CAB5FC63FF6}"/>
              </a:ext>
            </a:extLst>
          </p:cNvPr>
          <p:cNvSpPr>
            <a:spLocks noGrp="1"/>
          </p:cNvSpPr>
          <p:nvPr>
            <p:ph type="title" hasCustomPrompt="1"/>
          </p:nvPr>
        </p:nvSpPr>
        <p:spPr>
          <a:xfrm>
            <a:off x="529497" y="3615890"/>
            <a:ext cx="5915025" cy="1914702"/>
          </a:xfrm>
        </p:spPr>
        <p:txBody>
          <a:bodyPr/>
          <a:lstStyle>
            <a:lvl1pPr algn="ctr">
              <a:defRPr sz="3375" b="1">
                <a:solidFill>
                  <a:schemeClr val="tx1"/>
                </a:solidFill>
                <a:latin typeface="Outfit SemiBold" pitchFamily="2" charset="0"/>
              </a:defRPr>
            </a:lvl1pPr>
          </a:lstStyle>
          <a:p>
            <a:r>
              <a:rPr lang="en-US" dirty="0"/>
              <a:t>Click to add Section Title</a:t>
            </a:r>
            <a:endParaRPr lang="en-GB" dirty="0"/>
          </a:p>
        </p:txBody>
      </p:sp>
    </p:spTree>
    <p:extLst>
      <p:ext uri="{BB962C8B-B14F-4D97-AF65-F5344CB8AC3E}">
        <p14:creationId xmlns:p14="http://schemas.microsoft.com/office/powerpoint/2010/main" val="3698183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50">
                <a:latin typeface="Outfit SemiBold" pitchFamily="2" charset="0"/>
              </a:defRPr>
            </a:lvl1pPr>
          </a:lstStyle>
          <a:p>
            <a:r>
              <a:rPr lang="en-US"/>
              <a:t>Click to edit Master title style</a:t>
            </a:r>
            <a:endParaRPr lang="en-GB" dirty="0"/>
          </a:p>
        </p:txBody>
      </p:sp>
      <p:sp>
        <p:nvSpPr>
          <p:cNvPr id="3" name="Content Placeholder 2"/>
          <p:cNvSpPr>
            <a:spLocks noGrp="1"/>
          </p:cNvSpPr>
          <p:nvPr>
            <p:ph idx="1"/>
          </p:nvPr>
        </p:nvSpPr>
        <p:spPr>
          <a:xfrm>
            <a:off x="471488" y="2605508"/>
            <a:ext cx="5915025" cy="5962590"/>
          </a:xfrm>
        </p:spPr>
        <p:txBody>
          <a:bodyPr/>
          <a:lstStyle>
            <a:lvl1pPr>
              <a:defRPr>
                <a:latin typeface="Outfit Light" pitchFamily="2" charset="0"/>
              </a:defRPr>
            </a:lvl1pPr>
            <a:lvl2pPr>
              <a:defRPr>
                <a:latin typeface="Outfit Light" pitchFamily="2" charset="0"/>
              </a:defRPr>
            </a:lvl2pPr>
            <a:lvl3pPr>
              <a:defRPr>
                <a:latin typeface="Outfit Light" pitchFamily="2" charset="0"/>
              </a:defRPr>
            </a:lvl3pPr>
            <a:lvl4pPr>
              <a:defRPr>
                <a:latin typeface="Outfit Light" pitchFamily="2" charset="0"/>
              </a:defRPr>
            </a:lvl4pPr>
            <a:lvl5pPr>
              <a:defRPr>
                <a:latin typeface="Outfit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8284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picture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14313" y="725809"/>
            <a:ext cx="3764027" cy="7774708"/>
          </a:xfrm>
        </p:spPr>
        <p:txBody>
          <a:bodyPr rtlCol="0">
            <a:normAutofit/>
          </a:bodyPr>
          <a:lstStyle/>
          <a:p>
            <a:pPr lvl="0"/>
            <a:r>
              <a:rPr lang="en-US" noProof="0"/>
              <a:t>Click icon to add picture</a:t>
            </a:r>
            <a:endParaRPr lang="en-GB" noProof="0" dirty="0"/>
          </a:p>
        </p:txBody>
      </p:sp>
      <p:sp>
        <p:nvSpPr>
          <p:cNvPr id="8" name="Text Placeholder 7"/>
          <p:cNvSpPr>
            <a:spLocks noGrp="1"/>
          </p:cNvSpPr>
          <p:nvPr>
            <p:ph type="body" sz="quarter" idx="14"/>
          </p:nvPr>
        </p:nvSpPr>
        <p:spPr>
          <a:xfrm>
            <a:off x="4135938" y="726744"/>
            <a:ext cx="2507750" cy="7773458"/>
          </a:xfrm>
        </p:spPr>
        <p:txBody>
          <a:bodyPr/>
          <a:lstStyle>
            <a:lvl1pPr>
              <a:defRPr/>
            </a:lvl1pPr>
          </a:lstStyle>
          <a:p>
            <a:pPr lvl="0"/>
            <a:r>
              <a:rPr lang="en-US"/>
              <a:t>Click to edit Master text styles</a:t>
            </a:r>
          </a:p>
        </p:txBody>
      </p:sp>
    </p:spTree>
    <p:extLst>
      <p:ext uri="{BB962C8B-B14F-4D97-AF65-F5344CB8AC3E}">
        <p14:creationId xmlns:p14="http://schemas.microsoft.com/office/powerpoint/2010/main" val="2164723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A27A-61B3-A80B-8A0E-2C6D88B41A71}"/>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014122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392054" y="755602"/>
            <a:ext cx="6134928" cy="7774708"/>
          </a:xfrm>
        </p:spPr>
        <p:txBody>
          <a:bodyPr rtlCol="0">
            <a:normAutofit/>
          </a:bodyPr>
          <a:lstStyle/>
          <a:p>
            <a:pPr lvl="0"/>
            <a:r>
              <a:rPr lang="en-US" noProof="0"/>
              <a:t>Click icon to add picture</a:t>
            </a:r>
            <a:endParaRPr lang="en-GB" noProof="0" dirty="0"/>
          </a:p>
        </p:txBody>
      </p:sp>
    </p:spTree>
    <p:extLst>
      <p:ext uri="{BB962C8B-B14F-4D97-AF65-F5344CB8AC3E}">
        <p14:creationId xmlns:p14="http://schemas.microsoft.com/office/powerpoint/2010/main" val="206675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CC4BF2-68B4-4104-A04A-A9642B5D9731}" type="datetime1">
              <a:rPr lang="en-SG" smtClean="0"/>
              <a:t>26/9/2025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23D36E8-5B80-4A70-BBE3-48418C030CCE}" type="slidenum">
              <a:rPr lang="en-SG" smtClean="0"/>
              <a:t>‹#›</a:t>
            </a:fld>
            <a:endParaRPr lang="en-SG"/>
          </a:p>
        </p:txBody>
      </p:sp>
    </p:spTree>
    <p:extLst>
      <p:ext uri="{BB962C8B-B14F-4D97-AF65-F5344CB8AC3E}">
        <p14:creationId xmlns:p14="http://schemas.microsoft.com/office/powerpoint/2010/main" val="72069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ingle pictur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1" y="0"/>
            <a:ext cx="6857999" cy="9906000"/>
          </a:xfrm>
        </p:spPr>
        <p:txBody>
          <a:bodyPr rtlCol="0">
            <a:normAutofit/>
          </a:bodyPr>
          <a:lstStyle>
            <a:lvl1pPr>
              <a:defRPr/>
            </a:lvl1pPr>
          </a:lstStyle>
          <a:p>
            <a:pPr lvl="0"/>
            <a:r>
              <a:rPr lang="en-US" noProof="0" dirty="0"/>
              <a:t>Click icon to add full screen picture</a:t>
            </a:r>
            <a:endParaRPr lang="en-GB" noProof="0" dirty="0"/>
          </a:p>
        </p:txBody>
      </p:sp>
    </p:spTree>
    <p:extLst>
      <p:ext uri="{BB962C8B-B14F-4D97-AF65-F5344CB8AC3E}">
        <p14:creationId xmlns:p14="http://schemas.microsoft.com/office/powerpoint/2010/main" val="1158247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Outfit SemiBold" pitchFamily="2" charset="0"/>
              </a:defRPr>
            </a:lvl1pPr>
          </a:lstStyle>
          <a:p>
            <a:r>
              <a:rPr lang="en-US"/>
              <a:t>Click to edit Master title style</a:t>
            </a:r>
            <a:endParaRPr lang="en-GB" dirty="0"/>
          </a:p>
        </p:txBody>
      </p:sp>
      <p:sp>
        <p:nvSpPr>
          <p:cNvPr id="4" name="Content Placeholder 3"/>
          <p:cNvSpPr>
            <a:spLocks noGrp="1"/>
          </p:cNvSpPr>
          <p:nvPr>
            <p:ph sz="half" idx="2"/>
          </p:nvPr>
        </p:nvSpPr>
        <p:spPr>
          <a:xfrm>
            <a:off x="3471863" y="2637014"/>
            <a:ext cx="2914650" cy="5595056"/>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0"/>
          </p:nvPr>
        </p:nvSpPr>
        <p:spPr>
          <a:xfrm>
            <a:off x="471488" y="2637014"/>
            <a:ext cx="2914650" cy="5595056"/>
          </a:xfrm>
        </p:spPr>
        <p:txBody>
          <a:bodyPr rtlCol="0">
            <a:normAutofit/>
          </a:bodyPr>
          <a:lstStyle/>
          <a:p>
            <a:pPr lvl="0"/>
            <a:r>
              <a:rPr lang="en-US" noProof="0"/>
              <a:t>Click icon to add picture</a:t>
            </a:r>
            <a:endParaRPr lang="en-GB" noProof="0" dirty="0"/>
          </a:p>
        </p:txBody>
      </p:sp>
    </p:spTree>
    <p:extLst>
      <p:ext uri="{BB962C8B-B14F-4D97-AF65-F5344CB8AC3E}">
        <p14:creationId xmlns:p14="http://schemas.microsoft.com/office/powerpoint/2010/main" val="2226409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1488" y="2201333"/>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4574346"/>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3470969" y="2201333"/>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4574346"/>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9"/>
          <p:cNvSpPr>
            <a:spLocks noGrp="1"/>
          </p:cNvSpPr>
          <p:nvPr>
            <p:ph type="title"/>
          </p:nvPr>
        </p:nvSpPr>
        <p:spPr>
          <a:xfrm>
            <a:off x="471488" y="527403"/>
            <a:ext cx="5915025" cy="1673931"/>
          </a:xfrm>
        </p:spPr>
        <p:txBody>
          <a:bodyPr/>
          <a:lstStyle>
            <a:lvl1pPr>
              <a:defRPr/>
            </a:lvl1pPr>
          </a:lstStyle>
          <a:p>
            <a:r>
              <a:rPr lang="en-US"/>
              <a:t>Click to edit Master title style</a:t>
            </a:r>
            <a:endParaRPr lang="en-GB" dirty="0"/>
          </a:p>
        </p:txBody>
      </p:sp>
    </p:spTree>
    <p:extLst>
      <p:ext uri="{BB962C8B-B14F-4D97-AF65-F5344CB8AC3E}">
        <p14:creationId xmlns:p14="http://schemas.microsoft.com/office/powerpoint/2010/main" val="4023179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Outfit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244971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2250">
                <a:latin typeface="Outfit SemiBold" pitchFamily="2" charset="0"/>
              </a:defRPr>
            </a:lvl1pPr>
          </a:lstStyle>
          <a:p>
            <a:r>
              <a:rPr lang="en-US"/>
              <a:t>Click to edit Master title style</a:t>
            </a:r>
            <a:endParaRPr lang="en-GB" dirty="0"/>
          </a:p>
        </p:txBody>
      </p:sp>
      <p:sp>
        <p:nvSpPr>
          <p:cNvPr id="3" name="Content Placeholder 2"/>
          <p:cNvSpPr>
            <a:spLocks noGrp="1"/>
          </p:cNvSpPr>
          <p:nvPr>
            <p:ph idx="1"/>
          </p:nvPr>
        </p:nvSpPr>
        <p:spPr>
          <a:xfrm>
            <a:off x="2915543" y="1426282"/>
            <a:ext cx="3471863" cy="6804792"/>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72381" y="2971801"/>
            <a:ext cx="2211883" cy="5259273"/>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Tree>
    <p:extLst>
      <p:ext uri="{BB962C8B-B14F-4D97-AF65-F5344CB8AC3E}">
        <p14:creationId xmlns:p14="http://schemas.microsoft.com/office/powerpoint/2010/main" val="371546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2250">
                <a:latin typeface="Outfit SemiBold" pitchFamily="2" charset="0"/>
              </a:defRPr>
            </a:lvl1pPr>
          </a:lstStyle>
          <a:p>
            <a:r>
              <a:rPr lang="en-US"/>
              <a:t>Click to edit Master title style</a:t>
            </a:r>
            <a:endParaRPr lang="en-GB" dirty="0"/>
          </a:p>
        </p:txBody>
      </p:sp>
      <p:sp>
        <p:nvSpPr>
          <p:cNvPr id="3" name="Picture Placeholder 2"/>
          <p:cNvSpPr>
            <a:spLocks noGrp="1"/>
          </p:cNvSpPr>
          <p:nvPr>
            <p:ph type="pic" idx="1"/>
          </p:nvPr>
        </p:nvSpPr>
        <p:spPr>
          <a:xfrm>
            <a:off x="2915543" y="660400"/>
            <a:ext cx="3471863" cy="76281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472381" y="2971801"/>
            <a:ext cx="2211883" cy="531669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Tree>
    <p:extLst>
      <p:ext uri="{BB962C8B-B14F-4D97-AF65-F5344CB8AC3E}">
        <p14:creationId xmlns:p14="http://schemas.microsoft.com/office/powerpoint/2010/main" val="35401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0684AC-4EF6-4A80-8D10-F5B91B261DB8}" type="datetime1">
              <a:rPr lang="en-SG" smtClean="0"/>
              <a:t>26/9/2025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23D36E8-5B80-4A70-BBE3-48418C030CCE}" type="slidenum">
              <a:rPr lang="en-SG" smtClean="0"/>
              <a:t>‹#›</a:t>
            </a:fld>
            <a:endParaRPr lang="en-SG"/>
          </a:p>
        </p:txBody>
      </p:sp>
    </p:spTree>
    <p:extLst>
      <p:ext uri="{BB962C8B-B14F-4D97-AF65-F5344CB8AC3E}">
        <p14:creationId xmlns:p14="http://schemas.microsoft.com/office/powerpoint/2010/main" val="343980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83775A-8953-4EB6-8315-7BB663B5E650}" type="datetime1">
              <a:rPr lang="en-SG" smtClean="0"/>
              <a:t>26/9/2025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23D36E8-5B80-4A70-BBE3-48418C030CCE}" type="slidenum">
              <a:rPr lang="en-SG" smtClean="0"/>
              <a:t>‹#›</a:t>
            </a:fld>
            <a:endParaRPr lang="en-SG"/>
          </a:p>
        </p:txBody>
      </p:sp>
    </p:spTree>
    <p:extLst>
      <p:ext uri="{BB962C8B-B14F-4D97-AF65-F5344CB8AC3E}">
        <p14:creationId xmlns:p14="http://schemas.microsoft.com/office/powerpoint/2010/main" val="3657201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EA2E1C-B680-44E2-85AA-832A05A672AF}" type="datetime1">
              <a:rPr lang="en-SG" smtClean="0"/>
              <a:t>26/9/2025</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223D36E8-5B80-4A70-BBE3-48418C030CCE}" type="slidenum">
              <a:rPr lang="en-SG" smtClean="0"/>
              <a:t>‹#›</a:t>
            </a:fld>
            <a:endParaRPr lang="en-SG"/>
          </a:p>
        </p:txBody>
      </p:sp>
    </p:spTree>
    <p:extLst>
      <p:ext uri="{BB962C8B-B14F-4D97-AF65-F5344CB8AC3E}">
        <p14:creationId xmlns:p14="http://schemas.microsoft.com/office/powerpoint/2010/main" val="3212627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BCD4EB-DD22-49FB-928D-940B269F20D5}" type="datetime1">
              <a:rPr lang="en-SG" smtClean="0"/>
              <a:t>26/9/2025</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223D36E8-5B80-4A70-BBE3-48418C030CCE}" type="slidenum">
              <a:rPr lang="en-SG" smtClean="0"/>
              <a:t>‹#›</a:t>
            </a:fld>
            <a:endParaRPr lang="en-SG"/>
          </a:p>
        </p:txBody>
      </p:sp>
    </p:spTree>
    <p:extLst>
      <p:ext uri="{BB962C8B-B14F-4D97-AF65-F5344CB8AC3E}">
        <p14:creationId xmlns:p14="http://schemas.microsoft.com/office/powerpoint/2010/main" val="2935200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EA6D5-36F5-4F08-930F-32B9C1EA571F}" type="datetime1">
              <a:rPr lang="en-SG" smtClean="0"/>
              <a:t>26/9/2025</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lvl1pPr>
              <a:defRPr sz="1100">
                <a:latin typeface="Gill Sans"/>
              </a:defRPr>
            </a:lvl1pPr>
          </a:lstStyle>
          <a:p>
            <a:fld id="{223D36E8-5B80-4A70-BBE3-48418C030CCE}" type="slidenum">
              <a:rPr lang="en-SG" smtClean="0"/>
              <a:pPr/>
              <a:t>‹#›</a:t>
            </a:fld>
            <a:endParaRPr lang="en-SG" dirty="0"/>
          </a:p>
        </p:txBody>
      </p:sp>
    </p:spTree>
    <p:extLst>
      <p:ext uri="{BB962C8B-B14F-4D97-AF65-F5344CB8AC3E}">
        <p14:creationId xmlns:p14="http://schemas.microsoft.com/office/powerpoint/2010/main" val="209292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B84D315-9374-41A0-86E8-74640A8DE370}" type="datetime1">
              <a:rPr lang="en-SG" smtClean="0"/>
              <a:t>26/9/2025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23D36E8-5B80-4A70-BBE3-48418C030CCE}" type="slidenum">
              <a:rPr lang="en-SG" smtClean="0"/>
              <a:t>‹#›</a:t>
            </a:fld>
            <a:endParaRPr lang="en-SG"/>
          </a:p>
        </p:txBody>
      </p:sp>
    </p:spTree>
    <p:extLst>
      <p:ext uri="{BB962C8B-B14F-4D97-AF65-F5344CB8AC3E}">
        <p14:creationId xmlns:p14="http://schemas.microsoft.com/office/powerpoint/2010/main" val="145284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503C513-861A-422B-A581-B65747EDE04B}" type="datetime1">
              <a:rPr lang="en-SG" smtClean="0"/>
              <a:t>26/9/2025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23D36E8-5B80-4A70-BBE3-48418C030CCE}" type="slidenum">
              <a:rPr lang="en-SG" smtClean="0"/>
              <a:t>‹#›</a:t>
            </a:fld>
            <a:endParaRPr lang="en-SG"/>
          </a:p>
        </p:txBody>
      </p:sp>
    </p:spTree>
    <p:extLst>
      <p:ext uri="{BB962C8B-B14F-4D97-AF65-F5344CB8AC3E}">
        <p14:creationId xmlns:p14="http://schemas.microsoft.com/office/powerpoint/2010/main" val="101614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97FEA40-6BC1-48EE-AB7B-FBD1A67225B9}" type="datetime1">
              <a:rPr lang="en-SG" smtClean="0"/>
              <a:t>26/9/2025</a:t>
            </a:fld>
            <a:endParaRPr lang="en-SG"/>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1100">
                <a:solidFill>
                  <a:schemeClr val="tx1">
                    <a:tint val="75000"/>
                  </a:schemeClr>
                </a:solidFill>
                <a:latin typeface="Gill Sans"/>
              </a:defRPr>
            </a:lvl1pPr>
          </a:lstStyle>
          <a:p>
            <a:fld id="{223D36E8-5B80-4A70-BBE3-48418C030CCE}" type="slidenum">
              <a:rPr lang="en-SG" smtClean="0"/>
              <a:pPr/>
              <a:t>‹#›</a:t>
            </a:fld>
            <a:endParaRPr lang="en-SG" dirty="0"/>
          </a:p>
        </p:txBody>
      </p:sp>
    </p:spTree>
    <p:extLst>
      <p:ext uri="{BB962C8B-B14F-4D97-AF65-F5344CB8AC3E}">
        <p14:creationId xmlns:p14="http://schemas.microsoft.com/office/powerpoint/2010/main" val="27536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userDrawn="1">
          <p15:clr>
            <a:srgbClr val="F26B43"/>
          </p15:clr>
        </p15:guide>
        <p15:guide id="2"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943BEC5-43B2-452A-9E98-725F6C2DF26C}"/>
              </a:ext>
            </a:extLst>
          </p:cNvPr>
          <p:cNvSpPr>
            <a:spLocks noGrp="1" noChangeArrowheads="1"/>
          </p:cNvSpPr>
          <p:nvPr>
            <p:ph type="title"/>
          </p:nvPr>
        </p:nvSpPr>
        <p:spPr bwMode="auto">
          <a:xfrm>
            <a:off x="471488" y="527404"/>
            <a:ext cx="5915025" cy="191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dirty="0"/>
              <a:t>Title</a:t>
            </a:r>
          </a:p>
        </p:txBody>
      </p:sp>
      <p:sp>
        <p:nvSpPr>
          <p:cNvPr id="1027" name="Text Placeholder 2">
            <a:extLst>
              <a:ext uri="{FF2B5EF4-FFF2-40B4-BE49-F238E27FC236}">
                <a16:creationId xmlns:a16="http://schemas.microsoft.com/office/drawing/2014/main" id="{075E8346-921B-46A9-AD11-4C2147F44351}"/>
              </a:ext>
            </a:extLst>
          </p:cNvPr>
          <p:cNvSpPr>
            <a:spLocks noGrp="1" noChangeArrowheads="1"/>
          </p:cNvSpPr>
          <p:nvPr>
            <p:ph type="body" idx="1"/>
          </p:nvPr>
        </p:nvSpPr>
        <p:spPr bwMode="auto">
          <a:xfrm>
            <a:off x="471488" y="2637014"/>
            <a:ext cx="5915025" cy="543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Edit text</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4" name="Date Placeholder 3">
            <a:extLst>
              <a:ext uri="{FF2B5EF4-FFF2-40B4-BE49-F238E27FC236}">
                <a16:creationId xmlns:a16="http://schemas.microsoft.com/office/drawing/2014/main" id="{426EFD38-097E-4A82-8CB3-7F9852AFDC0D}"/>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eaLnBrk="1" fontAlgn="auto" hangingPunct="1">
              <a:spcBef>
                <a:spcPts val="0"/>
              </a:spcBef>
              <a:spcAft>
                <a:spcPts val="0"/>
              </a:spcAft>
              <a:defRPr sz="675" smtClean="0">
                <a:solidFill>
                  <a:schemeClr val="tx1">
                    <a:tint val="75000"/>
                  </a:schemeClr>
                </a:solidFill>
                <a:latin typeface="Outfit Light" pitchFamily="2" charset="0"/>
              </a:defRPr>
            </a:lvl1pPr>
          </a:lstStyle>
          <a:p>
            <a:pPr>
              <a:defRPr/>
            </a:pPr>
            <a:fld id="{EC90EA48-F0F8-4E25-8EDA-24F6CBA3708B}" type="datetimeFigureOut">
              <a:rPr lang="en-GB" smtClean="0"/>
              <a:pPr>
                <a:defRPr/>
              </a:pPr>
              <a:t>26/09/2025</a:t>
            </a:fld>
            <a:endParaRPr lang="en-GB" dirty="0"/>
          </a:p>
        </p:txBody>
      </p:sp>
      <p:sp>
        <p:nvSpPr>
          <p:cNvPr id="5" name="Footer Placeholder 4">
            <a:extLst>
              <a:ext uri="{FF2B5EF4-FFF2-40B4-BE49-F238E27FC236}">
                <a16:creationId xmlns:a16="http://schemas.microsoft.com/office/drawing/2014/main" id="{2B6F368E-5813-4158-A4F5-53321C496A06}"/>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eaLnBrk="1" fontAlgn="auto" hangingPunct="1">
              <a:spcBef>
                <a:spcPts val="0"/>
              </a:spcBef>
              <a:spcAft>
                <a:spcPts val="0"/>
              </a:spcAft>
              <a:defRPr sz="675" dirty="0">
                <a:solidFill>
                  <a:schemeClr val="tx1">
                    <a:tint val="75000"/>
                  </a:schemeClr>
                </a:solidFill>
                <a:latin typeface="Outfit Light" pitchFamily="2" charset="0"/>
              </a:defRPr>
            </a:lvl1pPr>
          </a:lstStyle>
          <a:p>
            <a:pPr>
              <a:defRPr/>
            </a:pPr>
            <a:endParaRPr lang="en-GB" dirty="0"/>
          </a:p>
        </p:txBody>
      </p:sp>
      <p:sp>
        <p:nvSpPr>
          <p:cNvPr id="6" name="Slide Number Placeholder 5">
            <a:extLst>
              <a:ext uri="{FF2B5EF4-FFF2-40B4-BE49-F238E27FC236}">
                <a16:creationId xmlns:a16="http://schemas.microsoft.com/office/drawing/2014/main" id="{639B6B23-7E7E-405A-929B-6EF7AE7604A1}"/>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eaLnBrk="1" fontAlgn="auto" hangingPunct="1">
              <a:spcBef>
                <a:spcPts val="0"/>
              </a:spcBef>
              <a:spcAft>
                <a:spcPts val="0"/>
              </a:spcAft>
              <a:defRPr sz="675" smtClean="0">
                <a:solidFill>
                  <a:schemeClr val="tx1">
                    <a:tint val="75000"/>
                  </a:schemeClr>
                </a:solidFill>
                <a:latin typeface="Outfit Light" pitchFamily="2" charset="0"/>
              </a:defRPr>
            </a:lvl1pPr>
          </a:lstStyle>
          <a:p>
            <a:pPr>
              <a:defRPr/>
            </a:pPr>
            <a:fld id="{2A1F21CA-B387-44EB-A3B3-31AD0295BCD3}" type="slidenum">
              <a:rPr lang="en-GB" smtClean="0"/>
              <a:pPr>
                <a:defRPr/>
              </a:pPr>
              <a:t>‹#›</a:t>
            </a:fld>
            <a:endParaRPr lang="en-GB" dirty="0"/>
          </a:p>
        </p:txBody>
      </p:sp>
    </p:spTree>
    <p:extLst>
      <p:ext uri="{BB962C8B-B14F-4D97-AF65-F5344CB8AC3E}">
        <p14:creationId xmlns:p14="http://schemas.microsoft.com/office/powerpoint/2010/main" val="3313031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rtl="0" eaLnBrk="1" fontAlgn="base" hangingPunct="1">
        <a:lnSpc>
          <a:spcPct val="90000"/>
        </a:lnSpc>
        <a:spcBef>
          <a:spcPct val="0"/>
        </a:spcBef>
        <a:spcAft>
          <a:spcPct val="0"/>
        </a:spcAft>
        <a:defRPr sz="2250" kern="1200">
          <a:solidFill>
            <a:schemeClr val="tx1"/>
          </a:solidFill>
          <a:latin typeface="Outfit SemiBold" pitchFamily="2" charset="0"/>
          <a:ea typeface="+mj-ea"/>
          <a:cs typeface="+mj-cs"/>
        </a:defRPr>
      </a:lvl1pPr>
      <a:lvl2pPr algn="l" rtl="0" eaLnBrk="1" fontAlgn="base" hangingPunct="1">
        <a:lnSpc>
          <a:spcPct val="90000"/>
        </a:lnSpc>
        <a:spcBef>
          <a:spcPct val="0"/>
        </a:spcBef>
        <a:spcAft>
          <a:spcPct val="0"/>
        </a:spcAft>
        <a:defRPr sz="2475">
          <a:solidFill>
            <a:schemeClr val="tx1"/>
          </a:solidFill>
          <a:latin typeface="Gill Sans MT" panose="020B0502020104020203" pitchFamily="34" charset="0"/>
        </a:defRPr>
      </a:lvl2pPr>
      <a:lvl3pPr algn="l" rtl="0" eaLnBrk="1" fontAlgn="base" hangingPunct="1">
        <a:lnSpc>
          <a:spcPct val="90000"/>
        </a:lnSpc>
        <a:spcBef>
          <a:spcPct val="0"/>
        </a:spcBef>
        <a:spcAft>
          <a:spcPct val="0"/>
        </a:spcAft>
        <a:defRPr sz="2475">
          <a:solidFill>
            <a:schemeClr val="tx1"/>
          </a:solidFill>
          <a:latin typeface="Gill Sans MT" panose="020B0502020104020203" pitchFamily="34" charset="0"/>
        </a:defRPr>
      </a:lvl3pPr>
      <a:lvl4pPr algn="l" rtl="0" eaLnBrk="1" fontAlgn="base" hangingPunct="1">
        <a:lnSpc>
          <a:spcPct val="90000"/>
        </a:lnSpc>
        <a:spcBef>
          <a:spcPct val="0"/>
        </a:spcBef>
        <a:spcAft>
          <a:spcPct val="0"/>
        </a:spcAft>
        <a:defRPr sz="2475">
          <a:solidFill>
            <a:schemeClr val="tx1"/>
          </a:solidFill>
          <a:latin typeface="Gill Sans MT" panose="020B0502020104020203" pitchFamily="34" charset="0"/>
        </a:defRPr>
      </a:lvl4pPr>
      <a:lvl5pPr algn="l" rtl="0" eaLnBrk="1" fontAlgn="base" hangingPunct="1">
        <a:lnSpc>
          <a:spcPct val="90000"/>
        </a:lnSpc>
        <a:spcBef>
          <a:spcPct val="0"/>
        </a:spcBef>
        <a:spcAft>
          <a:spcPct val="0"/>
        </a:spcAft>
        <a:defRPr sz="2475">
          <a:solidFill>
            <a:schemeClr val="tx1"/>
          </a:solidFill>
          <a:latin typeface="Gill Sans MT" panose="020B0502020104020203" pitchFamily="34" charset="0"/>
        </a:defRPr>
      </a:lvl5pPr>
      <a:lvl6pPr marL="257175" algn="l" rtl="0" eaLnBrk="1" fontAlgn="base" hangingPunct="1">
        <a:lnSpc>
          <a:spcPct val="90000"/>
        </a:lnSpc>
        <a:spcBef>
          <a:spcPct val="0"/>
        </a:spcBef>
        <a:spcAft>
          <a:spcPct val="0"/>
        </a:spcAft>
        <a:defRPr sz="2475">
          <a:solidFill>
            <a:schemeClr val="tx1"/>
          </a:solidFill>
          <a:latin typeface="Gill Sans MT" panose="020B0502020104020203" pitchFamily="34" charset="0"/>
        </a:defRPr>
      </a:lvl6pPr>
      <a:lvl7pPr marL="514350" algn="l" rtl="0" eaLnBrk="1" fontAlgn="base" hangingPunct="1">
        <a:lnSpc>
          <a:spcPct val="90000"/>
        </a:lnSpc>
        <a:spcBef>
          <a:spcPct val="0"/>
        </a:spcBef>
        <a:spcAft>
          <a:spcPct val="0"/>
        </a:spcAft>
        <a:defRPr sz="2475">
          <a:solidFill>
            <a:schemeClr val="tx1"/>
          </a:solidFill>
          <a:latin typeface="Gill Sans MT" panose="020B0502020104020203" pitchFamily="34" charset="0"/>
        </a:defRPr>
      </a:lvl7pPr>
      <a:lvl8pPr marL="771525" algn="l" rtl="0" eaLnBrk="1" fontAlgn="base" hangingPunct="1">
        <a:lnSpc>
          <a:spcPct val="90000"/>
        </a:lnSpc>
        <a:spcBef>
          <a:spcPct val="0"/>
        </a:spcBef>
        <a:spcAft>
          <a:spcPct val="0"/>
        </a:spcAft>
        <a:defRPr sz="2475">
          <a:solidFill>
            <a:schemeClr val="tx1"/>
          </a:solidFill>
          <a:latin typeface="Gill Sans MT" panose="020B0502020104020203" pitchFamily="34" charset="0"/>
        </a:defRPr>
      </a:lvl8pPr>
      <a:lvl9pPr marL="1028700" algn="l" rtl="0" eaLnBrk="1" fontAlgn="base" hangingPunct="1">
        <a:lnSpc>
          <a:spcPct val="90000"/>
        </a:lnSpc>
        <a:spcBef>
          <a:spcPct val="0"/>
        </a:spcBef>
        <a:spcAft>
          <a:spcPct val="0"/>
        </a:spcAft>
        <a:defRPr sz="2475">
          <a:solidFill>
            <a:schemeClr val="tx1"/>
          </a:solidFill>
          <a:latin typeface="Gill Sans MT" panose="020B0502020104020203" pitchFamily="34" charset="0"/>
        </a:defRPr>
      </a:lvl9pPr>
    </p:titleStyle>
    <p:bodyStyle>
      <a:lvl1pPr marL="128588" indent="-128588" algn="l" rtl="0" eaLnBrk="1" fontAlgn="base" hangingPunct="1">
        <a:lnSpc>
          <a:spcPct val="90000"/>
        </a:lnSpc>
        <a:spcBef>
          <a:spcPts val="563"/>
        </a:spcBef>
        <a:spcAft>
          <a:spcPct val="0"/>
        </a:spcAft>
        <a:buFont typeface="Arial" panose="020B0604020202020204" pitchFamily="34" charset="0"/>
        <a:buChar char="•"/>
        <a:defRPr sz="1575" kern="1200">
          <a:solidFill>
            <a:schemeClr val="tx1"/>
          </a:solidFill>
          <a:latin typeface="Outfit Light" pitchFamily="2" charset="0"/>
          <a:ea typeface="+mn-ea"/>
          <a:cs typeface="+mn-cs"/>
        </a:defRPr>
      </a:lvl1pPr>
      <a:lvl2pPr marL="385763" indent="-128588" algn="l" rtl="0" eaLnBrk="1" fontAlgn="base" hangingPunct="1">
        <a:lnSpc>
          <a:spcPct val="90000"/>
        </a:lnSpc>
        <a:spcBef>
          <a:spcPts val="281"/>
        </a:spcBef>
        <a:spcAft>
          <a:spcPct val="0"/>
        </a:spcAft>
        <a:buFont typeface="Arial" panose="020B0604020202020204" pitchFamily="34" charset="0"/>
        <a:buChar char="•"/>
        <a:defRPr sz="1350" kern="1200">
          <a:solidFill>
            <a:schemeClr val="tx1"/>
          </a:solidFill>
          <a:latin typeface="Outfit Light" pitchFamily="2" charset="0"/>
          <a:ea typeface="+mn-ea"/>
          <a:cs typeface="+mn-cs"/>
        </a:defRPr>
      </a:lvl2pPr>
      <a:lvl3pPr marL="642938" indent="-128588" algn="l" rtl="0" eaLnBrk="1" fontAlgn="base" hangingPunct="1">
        <a:lnSpc>
          <a:spcPct val="90000"/>
        </a:lnSpc>
        <a:spcBef>
          <a:spcPts val="281"/>
        </a:spcBef>
        <a:spcAft>
          <a:spcPct val="0"/>
        </a:spcAft>
        <a:buFont typeface="Arial" panose="020B0604020202020204" pitchFamily="34" charset="0"/>
        <a:buChar char="•"/>
        <a:defRPr sz="1125" kern="1200">
          <a:solidFill>
            <a:schemeClr val="tx1"/>
          </a:solidFill>
          <a:latin typeface="Outfit Light" pitchFamily="2" charset="0"/>
          <a:ea typeface="+mn-ea"/>
          <a:cs typeface="+mn-cs"/>
        </a:defRPr>
      </a:lvl3pPr>
      <a:lvl4pPr marL="900113" indent="-128588" algn="l" rtl="0" eaLnBrk="1" fontAlgn="base" hangingPunct="1">
        <a:lnSpc>
          <a:spcPct val="90000"/>
        </a:lnSpc>
        <a:spcBef>
          <a:spcPts val="281"/>
        </a:spcBef>
        <a:spcAft>
          <a:spcPct val="0"/>
        </a:spcAft>
        <a:buFont typeface="Arial" panose="020B0604020202020204" pitchFamily="34" charset="0"/>
        <a:buChar char="•"/>
        <a:defRPr kern="1200">
          <a:solidFill>
            <a:schemeClr val="tx1"/>
          </a:solidFill>
          <a:latin typeface="Outfit Light" pitchFamily="2" charset="0"/>
          <a:ea typeface="+mn-ea"/>
          <a:cs typeface="+mn-cs"/>
        </a:defRPr>
      </a:lvl4pPr>
      <a:lvl5pPr marL="1157288" indent="-128588" algn="l" rtl="0" eaLnBrk="1" fontAlgn="base" hangingPunct="1">
        <a:lnSpc>
          <a:spcPct val="90000"/>
        </a:lnSpc>
        <a:spcBef>
          <a:spcPts val="281"/>
        </a:spcBef>
        <a:spcAft>
          <a:spcPct val="0"/>
        </a:spcAft>
        <a:buFont typeface="Arial" panose="020B0604020202020204" pitchFamily="34" charset="0"/>
        <a:buChar char="•"/>
        <a:defRPr kern="1200">
          <a:solidFill>
            <a:schemeClr val="tx1"/>
          </a:solidFill>
          <a:latin typeface="Outfit 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www.society-search.com/" TargetMode="External"/><Relationship Id="rId7" Type="http://schemas.openxmlformats.org/officeDocument/2006/relationships/hyperlink" Target="https://www.society-search.com/roles/rendeavour-founding-master-wellington-college-international-lagos-alaro-city-nigeria/"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hyperlink" Target="https://www.society-search.com/insights/resources/societys-top-tips-for-writing-a-covering-letter/" TargetMode="External"/><Relationship Id="rId5" Type="http://schemas.openxmlformats.org/officeDocument/2006/relationships/hyperlink" Target="https://www.society-search.com/insights/resources/societys-top-tips-for-writing-a-cv/" TargetMode="External"/><Relationship Id="rId4" Type="http://schemas.openxmlformats.org/officeDocument/2006/relationships/hyperlink" Target="mailto:Barbara.taylor@society-search.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23981A-8E2A-0CAC-D2AA-F5F679CC697C}"/>
              </a:ext>
            </a:extLst>
          </p:cNvPr>
          <p:cNvSpPr txBox="1"/>
          <p:nvPr/>
        </p:nvSpPr>
        <p:spPr>
          <a:xfrm>
            <a:off x="399052" y="1988261"/>
            <a:ext cx="5466171" cy="584775"/>
          </a:xfrm>
          <a:prstGeom prst="rect">
            <a:avLst/>
          </a:prstGeom>
          <a:noFill/>
        </p:spPr>
        <p:txBody>
          <a:bodyPr wrap="square" rtlCol="0">
            <a:spAutoFit/>
          </a:bodyPr>
          <a:lstStyle/>
          <a:p>
            <a:r>
              <a:rPr lang="en-US" sz="1600" b="1" dirty="0">
                <a:latin typeface="Aptos" panose="020B0004020202020204" pitchFamily="34" charset="0"/>
              </a:rPr>
              <a:t>Appointment of: Founding Master</a:t>
            </a:r>
          </a:p>
          <a:p>
            <a:r>
              <a:rPr lang="en-US" sz="1600" b="1" dirty="0">
                <a:latin typeface="Aptos" panose="020B0004020202020204" pitchFamily="34" charset="0"/>
              </a:rPr>
              <a:t>Wellington College International Lagos</a:t>
            </a:r>
            <a:r>
              <a:rPr lang="en-US" sz="1600" dirty="0">
                <a:latin typeface="Aptos" panose="020B0004020202020204" pitchFamily="34" charset="0"/>
              </a:rPr>
              <a:t>, Alaro City, Nigeria</a:t>
            </a:r>
          </a:p>
        </p:txBody>
      </p:sp>
      <p:pic>
        <p:nvPicPr>
          <p:cNvPr id="18" name="Picture 17" descr="A young people looking at a globe&#10;&#10;AI-generated content may be incorrect.">
            <a:extLst>
              <a:ext uri="{FF2B5EF4-FFF2-40B4-BE49-F238E27FC236}">
                <a16:creationId xmlns:a16="http://schemas.microsoft.com/office/drawing/2014/main" id="{D316B5E6-93BE-FBB1-AE2A-F9F59CB623FA}"/>
              </a:ext>
            </a:extLst>
          </p:cNvPr>
          <p:cNvPicPr>
            <a:picLocks noChangeAspect="1"/>
          </p:cNvPicPr>
          <p:nvPr/>
        </p:nvPicPr>
        <p:blipFill>
          <a:blip r:embed="rId2">
            <a:extLst>
              <a:ext uri="{28A0092B-C50C-407E-A947-70E740481C1C}">
                <a14:useLocalDpi xmlns:a14="http://schemas.microsoft.com/office/drawing/2010/main" val="0"/>
              </a:ext>
            </a:extLst>
          </a:blip>
          <a:srcRect t="2282" b="1"/>
          <a:stretch>
            <a:fillRect/>
          </a:stretch>
        </p:blipFill>
        <p:spPr>
          <a:xfrm>
            <a:off x="1541819" y="3274606"/>
            <a:ext cx="3766184" cy="5520333"/>
          </a:xfrm>
          <a:prstGeom prst="rect">
            <a:avLst/>
          </a:prstGeom>
          <a:ln>
            <a:solidFill>
              <a:srgbClr val="000000"/>
            </a:solidFill>
          </a:ln>
        </p:spPr>
      </p:pic>
      <p:pic>
        <p:nvPicPr>
          <p:cNvPr id="3" name="Picture 2" descr="A black background with a black square&#10;&#10;AI-generated content may be incorrect.">
            <a:extLst>
              <a:ext uri="{FF2B5EF4-FFF2-40B4-BE49-F238E27FC236}">
                <a16:creationId xmlns:a16="http://schemas.microsoft.com/office/drawing/2014/main" id="{309DC313-51AD-F886-3A79-BB3900921AE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99052" y="741109"/>
            <a:ext cx="1952262" cy="739903"/>
          </a:xfrm>
          <a:prstGeom prst="rect">
            <a:avLst/>
          </a:prstGeom>
        </p:spPr>
      </p:pic>
      <p:sp>
        <p:nvSpPr>
          <p:cNvPr id="4" name="Freeform 4">
            <a:extLst>
              <a:ext uri="{FF2B5EF4-FFF2-40B4-BE49-F238E27FC236}">
                <a16:creationId xmlns:a16="http://schemas.microsoft.com/office/drawing/2014/main" id="{2CB772A2-36A9-F142-12D3-284A7A4FDC83}"/>
              </a:ext>
            </a:extLst>
          </p:cNvPr>
          <p:cNvSpPr>
            <a:spLocks noGrp="1" noRot="1" noMove="1" noResize="1" noEditPoints="1" noAdjustHandles="1" noChangeArrowheads="1" noChangeShapeType="1"/>
          </p:cNvSpPr>
          <p:nvPr/>
        </p:nvSpPr>
        <p:spPr>
          <a:xfrm rot="5400000">
            <a:off x="2914293" y="6981268"/>
            <a:ext cx="45719" cy="5076202"/>
          </a:xfrm>
          <a:custGeom>
            <a:avLst/>
            <a:gdLst/>
            <a:ahLst/>
            <a:cxnLst/>
            <a:rect l="l" t="t" r="r" b="b"/>
            <a:pathLst>
              <a:path w="824333" h="2381241">
                <a:moveTo>
                  <a:pt x="0" y="0"/>
                </a:moveTo>
                <a:lnTo>
                  <a:pt x="824333" y="0"/>
                </a:lnTo>
                <a:lnTo>
                  <a:pt x="824333" y="2381241"/>
                </a:lnTo>
                <a:lnTo>
                  <a:pt x="0" y="2381241"/>
                </a:lnTo>
                <a:close/>
              </a:path>
            </a:pathLst>
          </a:custGeom>
          <a:solidFill>
            <a:srgbClr val="FFC000"/>
          </a:solidFill>
          <a:ln w="12700">
            <a:solidFill>
              <a:srgbClr val="FFC000"/>
            </a:solidFill>
          </a:ln>
        </p:spPr>
        <p:txBody>
          <a:bodyPr/>
          <a:lstStyle/>
          <a:p>
            <a:endParaRPr lang="en-GB">
              <a:solidFill>
                <a:srgbClr val="F27D00"/>
              </a:solidFill>
            </a:endParaRPr>
          </a:p>
        </p:txBody>
      </p:sp>
      <p:sp>
        <p:nvSpPr>
          <p:cNvPr id="5" name="Freeform 4">
            <a:extLst>
              <a:ext uri="{FF2B5EF4-FFF2-40B4-BE49-F238E27FC236}">
                <a16:creationId xmlns:a16="http://schemas.microsoft.com/office/drawing/2014/main" id="{46D264DC-BD29-2DD2-4B6F-53275B959A0E}"/>
              </a:ext>
            </a:extLst>
          </p:cNvPr>
          <p:cNvSpPr>
            <a:spLocks noGrp="1" noRot="1" noMove="1" noResize="1" noEditPoints="1" noAdjustHandles="1" noChangeArrowheads="1" noChangeShapeType="1"/>
          </p:cNvSpPr>
          <p:nvPr/>
        </p:nvSpPr>
        <p:spPr>
          <a:xfrm rot="5400000">
            <a:off x="2367418" y="-1734505"/>
            <a:ext cx="45719" cy="3982451"/>
          </a:xfrm>
          <a:custGeom>
            <a:avLst/>
            <a:gdLst/>
            <a:ahLst/>
            <a:cxnLst/>
            <a:rect l="l" t="t" r="r" b="b"/>
            <a:pathLst>
              <a:path w="824333" h="2381241">
                <a:moveTo>
                  <a:pt x="0" y="0"/>
                </a:moveTo>
                <a:lnTo>
                  <a:pt x="824333" y="0"/>
                </a:lnTo>
                <a:lnTo>
                  <a:pt x="824333" y="2381241"/>
                </a:lnTo>
                <a:lnTo>
                  <a:pt x="0" y="2381241"/>
                </a:lnTo>
                <a:close/>
              </a:path>
            </a:pathLst>
          </a:custGeom>
          <a:solidFill>
            <a:srgbClr val="A6D6C9"/>
          </a:solidFill>
          <a:ln w="12700">
            <a:solidFill>
              <a:srgbClr val="A6D6C9"/>
            </a:solidFill>
          </a:ln>
        </p:spPr>
        <p:txBody>
          <a:bodyPr/>
          <a:lstStyle/>
          <a:p>
            <a:endParaRPr lang="en-GB">
              <a:solidFill>
                <a:srgbClr val="F27D00"/>
              </a:solidFill>
            </a:endParaRPr>
          </a:p>
        </p:txBody>
      </p:sp>
      <p:grpSp>
        <p:nvGrpSpPr>
          <p:cNvPr id="6" name="Group 5">
            <a:extLst>
              <a:ext uri="{FF2B5EF4-FFF2-40B4-BE49-F238E27FC236}">
                <a16:creationId xmlns:a16="http://schemas.microsoft.com/office/drawing/2014/main" id="{C20777B4-FFF0-7E6E-220E-C3B9A0B7AA06}"/>
              </a:ext>
            </a:extLst>
          </p:cNvPr>
          <p:cNvGrpSpPr/>
          <p:nvPr/>
        </p:nvGrpSpPr>
        <p:grpSpPr>
          <a:xfrm rot="10800000">
            <a:off x="6425937" y="3274606"/>
            <a:ext cx="45719" cy="3005910"/>
            <a:chOff x="0" y="0"/>
            <a:chExt cx="824333" cy="2381241"/>
          </a:xfrm>
          <a:solidFill>
            <a:srgbClr val="F27D00"/>
          </a:solidFill>
        </p:grpSpPr>
        <p:sp>
          <p:nvSpPr>
            <p:cNvPr id="7" name="Freeform 4">
              <a:extLst>
                <a:ext uri="{FF2B5EF4-FFF2-40B4-BE49-F238E27FC236}">
                  <a16:creationId xmlns:a16="http://schemas.microsoft.com/office/drawing/2014/main" id="{E6F47788-EAB6-A0B4-A08F-CB90C0FDA93A}"/>
                </a:ext>
              </a:extLst>
            </p:cNvPr>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a:solidFill>
                <a:srgbClr val="F27D00"/>
              </a:solidFill>
            </a:ln>
          </p:spPr>
          <p:txBody>
            <a:bodyPr/>
            <a:lstStyle/>
            <a:p>
              <a:endParaRPr lang="en-GB"/>
            </a:p>
          </p:txBody>
        </p:sp>
        <p:sp>
          <p:nvSpPr>
            <p:cNvPr id="8" name="TextBox 7">
              <a:extLst>
                <a:ext uri="{FF2B5EF4-FFF2-40B4-BE49-F238E27FC236}">
                  <a16:creationId xmlns:a16="http://schemas.microsoft.com/office/drawing/2014/main" id="{4A1AA52A-0B81-C6E4-0886-1B85D0DCE7AB}"/>
                </a:ext>
              </a:extLst>
            </p:cNvPr>
            <p:cNvSpPr txBox="1"/>
            <p:nvPr/>
          </p:nvSpPr>
          <p:spPr>
            <a:xfrm>
              <a:off x="0" y="-57150"/>
              <a:ext cx="824333" cy="2438391"/>
            </a:xfrm>
            <a:prstGeom prst="rect">
              <a:avLst/>
            </a:prstGeom>
            <a:grpFill/>
            <a:ln>
              <a:solidFill>
                <a:srgbClr val="F27D00"/>
              </a:solidFill>
            </a:ln>
          </p:spPr>
          <p:txBody>
            <a:bodyPr lIns="35169" tIns="35169" rIns="35169" bIns="35169" rtlCol="0" anchor="ctr"/>
            <a:lstStyle/>
            <a:p>
              <a:pPr algn="ctr">
                <a:lnSpc>
                  <a:spcPts val="1357"/>
                </a:lnSpc>
              </a:pPr>
              <a:endParaRPr sz="1246" dirty="0"/>
            </a:p>
          </p:txBody>
        </p:sp>
      </p:grpSp>
    </p:spTree>
    <p:extLst>
      <p:ext uri="{BB962C8B-B14F-4D97-AF65-F5344CB8AC3E}">
        <p14:creationId xmlns:p14="http://schemas.microsoft.com/office/powerpoint/2010/main" val="2989087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FF63D-8240-C67C-D114-9C000AF773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06E73A-DD80-5BEF-22D5-2AC42D3B32C8}"/>
              </a:ext>
            </a:extLst>
          </p:cNvPr>
          <p:cNvSpPr txBox="1"/>
          <p:nvPr/>
        </p:nvSpPr>
        <p:spPr>
          <a:xfrm>
            <a:off x="348837" y="3597874"/>
            <a:ext cx="5711068" cy="646331"/>
          </a:xfrm>
          <a:prstGeom prst="rect">
            <a:avLst/>
          </a:prstGeom>
          <a:noFill/>
        </p:spPr>
        <p:txBody>
          <a:bodyPr wrap="square" rtlCol="0">
            <a:spAutoFit/>
          </a:bodyPr>
          <a:lstStyle/>
          <a:p>
            <a:r>
              <a:rPr lang="en-AE" b="1" dirty="0">
                <a:latin typeface="Aptos" panose="020B0004020202020204" pitchFamily="34" charset="0"/>
                <a:cs typeface="Gill Sans" panose="020B0502020104020203" pitchFamily="34" charset="-79"/>
              </a:rPr>
              <a:t>Wellington College International Lagos</a:t>
            </a:r>
          </a:p>
          <a:p>
            <a:r>
              <a:rPr lang="en-AE" b="1" dirty="0">
                <a:latin typeface="Aptos" panose="020B0004020202020204" pitchFamily="34" charset="0"/>
                <a:cs typeface="Gill Sans" panose="020B0502020104020203" pitchFamily="34" charset="-79"/>
              </a:rPr>
              <a:t>Campus Design</a:t>
            </a:r>
          </a:p>
        </p:txBody>
      </p:sp>
      <p:cxnSp>
        <p:nvCxnSpPr>
          <p:cNvPr id="16" name="Straight Connector 15">
            <a:extLst>
              <a:ext uri="{FF2B5EF4-FFF2-40B4-BE49-F238E27FC236}">
                <a16:creationId xmlns:a16="http://schemas.microsoft.com/office/drawing/2014/main" id="{2C5998A4-C754-2941-AB28-F0CBB3D79401}"/>
              </a:ext>
            </a:extLst>
          </p:cNvPr>
          <p:cNvCxnSpPr>
            <a:cxnSpLocks/>
          </p:cNvCxnSpPr>
          <p:nvPr/>
        </p:nvCxnSpPr>
        <p:spPr>
          <a:xfrm>
            <a:off x="474656" y="4268201"/>
            <a:ext cx="1628043" cy="0"/>
          </a:xfrm>
          <a:prstGeom prst="line">
            <a:avLst/>
          </a:prstGeom>
          <a:ln w="28575">
            <a:solidFill>
              <a:srgbClr val="A6D6C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1FAA0FA-BDB9-77D4-0F65-DB243CD5C805}"/>
              </a:ext>
            </a:extLst>
          </p:cNvPr>
          <p:cNvSpPr txBox="1"/>
          <p:nvPr/>
        </p:nvSpPr>
        <p:spPr>
          <a:xfrm>
            <a:off x="2294965" y="2492188"/>
            <a:ext cx="184731" cy="369332"/>
          </a:xfrm>
          <a:prstGeom prst="rect">
            <a:avLst/>
          </a:prstGeom>
          <a:noFill/>
        </p:spPr>
        <p:txBody>
          <a:bodyPr wrap="none" rtlCol="0">
            <a:spAutoFit/>
          </a:bodyPr>
          <a:lstStyle/>
          <a:p>
            <a:endParaRPr lang="en-AE" dirty="0"/>
          </a:p>
        </p:txBody>
      </p:sp>
      <p:sp>
        <p:nvSpPr>
          <p:cNvPr id="20" name="TextBox 19">
            <a:extLst>
              <a:ext uri="{FF2B5EF4-FFF2-40B4-BE49-F238E27FC236}">
                <a16:creationId xmlns:a16="http://schemas.microsoft.com/office/drawing/2014/main" id="{7FE31DB1-7735-4261-1E25-EC11FA66995F}"/>
              </a:ext>
            </a:extLst>
          </p:cNvPr>
          <p:cNvSpPr txBox="1"/>
          <p:nvPr/>
        </p:nvSpPr>
        <p:spPr>
          <a:xfrm>
            <a:off x="348838" y="4608459"/>
            <a:ext cx="6345041" cy="1954381"/>
          </a:xfrm>
          <a:prstGeom prst="rect">
            <a:avLst/>
          </a:prstGeom>
          <a:noFill/>
        </p:spPr>
        <p:txBody>
          <a:bodyPr wrap="square" rtlCol="0">
            <a:spAutoFit/>
          </a:bodyPr>
          <a:lstStyle/>
          <a:p>
            <a:r>
              <a:rPr lang="en-AE" sz="1100" dirty="0">
                <a:latin typeface="Aptos" panose="020B0004020202020204" pitchFamily="34" charset="0"/>
              </a:rPr>
              <a:t>WCI Lagos will sit on a 12.5 acre site, comprising of:</a:t>
            </a:r>
          </a:p>
          <a:p>
            <a:pPr marL="171450" indent="-171450">
              <a:buFont typeface="Arial" panose="020B0604020202020204" pitchFamily="34" charset="0"/>
              <a:buChar char="•"/>
            </a:pPr>
            <a:endParaRPr lang="en-AE" sz="1100" dirty="0">
              <a:latin typeface="Aptos" panose="020B0004020202020204" pitchFamily="34" charset="0"/>
            </a:endParaRPr>
          </a:p>
          <a:p>
            <a:pPr marL="171450" indent="-171450">
              <a:buFont typeface="Arial" panose="020B0604020202020204" pitchFamily="34" charset="0"/>
              <a:buChar char="•"/>
            </a:pPr>
            <a:r>
              <a:rPr lang="en-AE" sz="1100" dirty="0">
                <a:latin typeface="Aptos" panose="020B0004020202020204" pitchFamily="34" charset="0"/>
              </a:rPr>
              <a:t>Junior School</a:t>
            </a:r>
          </a:p>
          <a:p>
            <a:pPr marL="171450" indent="-171450">
              <a:buFont typeface="Arial" panose="020B0604020202020204" pitchFamily="34" charset="0"/>
              <a:buChar char="•"/>
            </a:pPr>
            <a:r>
              <a:rPr lang="en-AE" sz="1100" dirty="0">
                <a:latin typeface="Aptos" panose="020B0004020202020204" pitchFamily="34" charset="0"/>
              </a:rPr>
              <a:t>Senior School</a:t>
            </a:r>
          </a:p>
          <a:p>
            <a:pPr marL="171450" indent="-171450">
              <a:buFont typeface="Arial" panose="020B0604020202020204" pitchFamily="34" charset="0"/>
              <a:buChar char="•"/>
            </a:pPr>
            <a:r>
              <a:rPr lang="en-AE" sz="1100" dirty="0">
                <a:latin typeface="Aptos" panose="020B0004020202020204" pitchFamily="34" charset="0"/>
              </a:rPr>
              <a:t>Boarding Houses (Primary, nurturing Senior, Senior)</a:t>
            </a:r>
          </a:p>
          <a:p>
            <a:pPr marL="171450" indent="-171450">
              <a:buFont typeface="Arial" panose="020B0604020202020204" pitchFamily="34" charset="0"/>
              <a:buChar char="•"/>
            </a:pPr>
            <a:r>
              <a:rPr lang="en-AE" sz="1100" dirty="0">
                <a:latin typeface="Aptos" panose="020B0004020202020204" pitchFamily="34" charset="0"/>
              </a:rPr>
              <a:t>Performing Arts Center (including 800-seater auditorium)</a:t>
            </a:r>
          </a:p>
          <a:p>
            <a:pPr marL="171450" indent="-171450">
              <a:buFont typeface="Arial" panose="020B0604020202020204" pitchFamily="34" charset="0"/>
              <a:buChar char="•"/>
            </a:pPr>
            <a:r>
              <a:rPr lang="en-AE" sz="1100" dirty="0">
                <a:latin typeface="Aptos" panose="020B0004020202020204" pitchFamily="34" charset="0"/>
              </a:rPr>
              <a:t>Sports facilities (including 50m indoor pool, 400m athletics track, two full size sports pitches, indoor sports hall, tennis courst, padel courts and basketball courts).</a:t>
            </a:r>
          </a:p>
          <a:p>
            <a:pPr marL="171450" indent="-171450">
              <a:buFont typeface="Arial" panose="020B0604020202020204" pitchFamily="34" charset="0"/>
              <a:buChar char="•"/>
            </a:pPr>
            <a:r>
              <a:rPr lang="en-AE" sz="1100" dirty="0">
                <a:latin typeface="Aptos" panose="020B0004020202020204" pitchFamily="34" charset="0"/>
              </a:rPr>
              <a:t>Dining Hall and Caf</a:t>
            </a:r>
            <a:r>
              <a:rPr lang="en-US" sz="1100" dirty="0" err="1">
                <a:latin typeface="Aptos" panose="020B0004020202020204" pitchFamily="34" charset="0"/>
              </a:rPr>
              <a:t>é</a:t>
            </a:r>
            <a:endParaRPr lang="en-AE" sz="1100" dirty="0">
              <a:latin typeface="Aptos" panose="020B0004020202020204" pitchFamily="34" charset="0"/>
            </a:endParaRPr>
          </a:p>
          <a:p>
            <a:pPr marL="171450" indent="-171450">
              <a:buFont typeface="Arial" panose="020B0604020202020204" pitchFamily="34" charset="0"/>
              <a:buChar char="•"/>
            </a:pPr>
            <a:r>
              <a:rPr lang="en-AE" sz="1100" dirty="0">
                <a:latin typeface="Aptos" panose="020B0004020202020204" pitchFamily="34" charset="0"/>
              </a:rPr>
              <a:t>Medical Centre</a:t>
            </a:r>
          </a:p>
          <a:p>
            <a:pPr marL="171450" indent="-171450">
              <a:buFont typeface="Arial" panose="020B0604020202020204" pitchFamily="34" charset="0"/>
              <a:buChar char="•"/>
            </a:pPr>
            <a:r>
              <a:rPr lang="en-AE" sz="1100" dirty="0">
                <a:latin typeface="Aptos" panose="020B0004020202020204" pitchFamily="34" charset="0"/>
              </a:rPr>
              <a:t>Staff accommodation</a:t>
            </a:r>
          </a:p>
        </p:txBody>
      </p:sp>
      <p:pic>
        <p:nvPicPr>
          <p:cNvPr id="4" name="Picture 3">
            <a:extLst>
              <a:ext uri="{FF2B5EF4-FFF2-40B4-BE49-F238E27FC236}">
                <a16:creationId xmlns:a16="http://schemas.microsoft.com/office/drawing/2014/main" id="{6A0D9294-ACBE-25EE-DC76-A2970453A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380" y="6781815"/>
            <a:ext cx="4171771" cy="2392796"/>
          </a:xfrm>
          <a:prstGeom prst="rect">
            <a:avLst/>
          </a:prstGeom>
        </p:spPr>
      </p:pic>
      <p:pic>
        <p:nvPicPr>
          <p:cNvPr id="5" name="Picture 4">
            <a:extLst>
              <a:ext uri="{FF2B5EF4-FFF2-40B4-BE49-F238E27FC236}">
                <a16:creationId xmlns:a16="http://schemas.microsoft.com/office/drawing/2014/main" id="{2EC8464B-FB09-858D-2B30-2EDAC22EDE04}"/>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6858000" cy="3402300"/>
          </a:xfrm>
          <a:prstGeom prst="rect">
            <a:avLst/>
          </a:prstGeom>
        </p:spPr>
      </p:pic>
      <p:grpSp>
        <p:nvGrpSpPr>
          <p:cNvPr id="3" name="Group 2">
            <a:extLst>
              <a:ext uri="{FF2B5EF4-FFF2-40B4-BE49-F238E27FC236}">
                <a16:creationId xmlns:a16="http://schemas.microsoft.com/office/drawing/2014/main" id="{51CABA5B-6452-AAF7-B3FE-341F753EE54F}"/>
              </a:ext>
            </a:extLst>
          </p:cNvPr>
          <p:cNvGrpSpPr/>
          <p:nvPr/>
        </p:nvGrpSpPr>
        <p:grpSpPr>
          <a:xfrm rot="5400000" flipH="1">
            <a:off x="3324080" y="44341"/>
            <a:ext cx="45719" cy="6693878"/>
            <a:chOff x="0" y="0"/>
            <a:chExt cx="824333" cy="2381241"/>
          </a:xfrm>
          <a:solidFill>
            <a:srgbClr val="FFC000"/>
          </a:solidFill>
        </p:grpSpPr>
        <p:sp>
          <p:nvSpPr>
            <p:cNvPr id="9" name="Freeform 4">
              <a:extLst>
                <a:ext uri="{FF2B5EF4-FFF2-40B4-BE49-F238E27FC236}">
                  <a16:creationId xmlns:a16="http://schemas.microsoft.com/office/drawing/2014/main" id="{873CE8A2-8A0A-E3D2-66B0-13D0D413A80C}"/>
                </a:ext>
              </a:extLst>
            </p:cNvPr>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FFC000"/>
              </a:solidFill>
            </a:ln>
          </p:spPr>
          <p:txBody>
            <a:bodyPr/>
            <a:lstStyle/>
            <a:p>
              <a:endParaRPr lang="en-GB"/>
            </a:p>
          </p:txBody>
        </p:sp>
        <p:sp>
          <p:nvSpPr>
            <p:cNvPr id="13" name="TextBox 12">
              <a:extLst>
                <a:ext uri="{FF2B5EF4-FFF2-40B4-BE49-F238E27FC236}">
                  <a16:creationId xmlns:a16="http://schemas.microsoft.com/office/drawing/2014/main" id="{4B28D552-5F20-5A78-76E7-603635FF58B2}"/>
                </a:ext>
              </a:extLst>
            </p:cNvPr>
            <p:cNvSpPr txBox="1"/>
            <p:nvPr/>
          </p:nvSpPr>
          <p:spPr>
            <a:xfrm>
              <a:off x="0" y="-57150"/>
              <a:ext cx="824333" cy="2438391"/>
            </a:xfrm>
            <a:prstGeom prst="rect">
              <a:avLst/>
            </a:prstGeom>
            <a:grpFill/>
            <a:ln w="12700">
              <a:solidFill>
                <a:srgbClr val="FFC000"/>
              </a:solidFill>
            </a:ln>
          </p:spPr>
          <p:txBody>
            <a:bodyPr lIns="35169" tIns="35169" rIns="35169" bIns="35169" rtlCol="0" anchor="ctr"/>
            <a:lstStyle/>
            <a:p>
              <a:pPr algn="ctr">
                <a:lnSpc>
                  <a:spcPts val="1357"/>
                </a:lnSpc>
              </a:pPr>
              <a:endParaRPr sz="1246" dirty="0"/>
            </a:p>
          </p:txBody>
        </p:sp>
      </p:grpSp>
      <p:sp>
        <p:nvSpPr>
          <p:cNvPr id="10" name="Freeform 4">
            <a:extLst>
              <a:ext uri="{FF2B5EF4-FFF2-40B4-BE49-F238E27FC236}">
                <a16:creationId xmlns:a16="http://schemas.microsoft.com/office/drawing/2014/main" id="{12FBCEE8-24DE-DD3B-4538-32D1EB3CD079}"/>
              </a:ext>
            </a:extLst>
          </p:cNvPr>
          <p:cNvSpPr>
            <a:spLocks noGrp="1" noRot="1" noMove="1" noResize="1" noEditPoints="1" noAdjustHandles="1" noChangeArrowheads="1" noChangeShapeType="1"/>
          </p:cNvSpPr>
          <p:nvPr/>
        </p:nvSpPr>
        <p:spPr>
          <a:xfrm rot="5400000">
            <a:off x="2864079" y="7036755"/>
            <a:ext cx="45719" cy="5076202"/>
          </a:xfrm>
          <a:custGeom>
            <a:avLst/>
            <a:gdLst/>
            <a:ahLst/>
            <a:cxnLst/>
            <a:rect l="l" t="t" r="r" b="b"/>
            <a:pathLst>
              <a:path w="824333" h="2381241">
                <a:moveTo>
                  <a:pt x="0" y="0"/>
                </a:moveTo>
                <a:lnTo>
                  <a:pt x="824333" y="0"/>
                </a:lnTo>
                <a:lnTo>
                  <a:pt x="824333" y="2381241"/>
                </a:lnTo>
                <a:lnTo>
                  <a:pt x="0" y="2381241"/>
                </a:lnTo>
                <a:close/>
              </a:path>
            </a:pathLst>
          </a:custGeom>
          <a:solidFill>
            <a:srgbClr val="F27D00"/>
          </a:solidFill>
          <a:ln w="12700">
            <a:solidFill>
              <a:srgbClr val="F27D00"/>
            </a:solidFill>
          </a:ln>
        </p:spPr>
        <p:txBody>
          <a:bodyPr/>
          <a:lstStyle/>
          <a:p>
            <a:endParaRPr lang="en-GB">
              <a:solidFill>
                <a:srgbClr val="F27D00"/>
              </a:solidFill>
            </a:endParaRPr>
          </a:p>
        </p:txBody>
      </p:sp>
    </p:spTree>
    <p:extLst>
      <p:ext uri="{BB962C8B-B14F-4D97-AF65-F5344CB8AC3E}">
        <p14:creationId xmlns:p14="http://schemas.microsoft.com/office/powerpoint/2010/main" val="3177185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02B68F1-3536-C1E5-4243-0500BD75D607}"/>
              </a:ext>
            </a:extLst>
          </p:cNvPr>
          <p:cNvSpPr txBox="1"/>
          <p:nvPr/>
        </p:nvSpPr>
        <p:spPr>
          <a:xfrm>
            <a:off x="208832" y="402962"/>
            <a:ext cx="5711068" cy="369332"/>
          </a:xfrm>
          <a:prstGeom prst="rect">
            <a:avLst/>
          </a:prstGeom>
          <a:noFill/>
        </p:spPr>
        <p:txBody>
          <a:bodyPr wrap="square" rtlCol="0">
            <a:spAutoFit/>
          </a:bodyPr>
          <a:lstStyle/>
          <a:p>
            <a:r>
              <a:rPr lang="en-GB" b="1" dirty="0">
                <a:latin typeface="Aptos" panose="020B0004020202020204" pitchFamily="34" charset="0"/>
                <a:cs typeface="Gill Sans" panose="020B0502020104020203" pitchFamily="34" charset="-79"/>
              </a:rPr>
              <a:t>Person</a:t>
            </a:r>
            <a:r>
              <a:rPr lang="en-AE" b="1" dirty="0">
                <a:latin typeface="Aptos" panose="020B0004020202020204" pitchFamily="34" charset="0"/>
                <a:cs typeface="Gill Sans" panose="020B0502020104020203" pitchFamily="34" charset="-79"/>
              </a:rPr>
              <a:t> Specification </a:t>
            </a:r>
          </a:p>
        </p:txBody>
      </p:sp>
      <p:sp>
        <p:nvSpPr>
          <p:cNvPr id="4" name="TextBox 3">
            <a:extLst>
              <a:ext uri="{FF2B5EF4-FFF2-40B4-BE49-F238E27FC236}">
                <a16:creationId xmlns:a16="http://schemas.microsoft.com/office/drawing/2014/main" id="{A18AA67B-5F39-E5C7-2B49-7D0C68FE3C6B}"/>
              </a:ext>
            </a:extLst>
          </p:cNvPr>
          <p:cNvSpPr txBox="1"/>
          <p:nvPr/>
        </p:nvSpPr>
        <p:spPr>
          <a:xfrm>
            <a:off x="208832" y="4249980"/>
            <a:ext cx="5657852" cy="2292935"/>
          </a:xfrm>
          <a:prstGeom prst="rect">
            <a:avLst/>
          </a:prstGeom>
          <a:noFill/>
        </p:spPr>
        <p:txBody>
          <a:bodyPr wrap="square" rtlCol="0">
            <a:spAutoFit/>
          </a:bodyPr>
          <a:lstStyle/>
          <a:p>
            <a:r>
              <a:rPr kumimoji="0" lang="en-US" sz="1200"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Skills &amp; Attributes</a:t>
            </a:r>
          </a:p>
          <a:p>
            <a:endParaRPr kumimoji="0" lang="en-US" sz="1100"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kumimoji="0" lang="en-US" sz="110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Visionary, entrepreneurial, and resilient leader able to inspire a new community.</a:t>
            </a:r>
          </a:p>
          <a:p>
            <a:pPr marL="171450" indent="-171450">
              <a:buFont typeface="Arial" panose="020B0604020202020204" pitchFamily="34" charset="0"/>
              <a:buChar char="•"/>
            </a:pPr>
            <a:endParaRPr kumimoji="0" lang="en-US" sz="110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kumimoji="0" lang="en-US" sz="110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Strong communicator with diplomatic and intercultural competence.</a:t>
            </a:r>
          </a:p>
          <a:p>
            <a:pPr marL="171450" indent="-171450">
              <a:buFont typeface="Arial" panose="020B0604020202020204" pitchFamily="34" charset="0"/>
              <a:buChar char="•"/>
            </a:pPr>
            <a:endParaRPr kumimoji="0" lang="en-US" sz="110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kumimoji="0" lang="en-US" sz="110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Strategic thinker with sound financial and organisational acumen.</a:t>
            </a:r>
          </a:p>
          <a:p>
            <a:pPr marL="171450" indent="-171450">
              <a:buFont typeface="Arial" panose="020B0604020202020204" pitchFamily="34" charset="0"/>
              <a:buChar char="•"/>
            </a:pPr>
            <a:endParaRPr kumimoji="0" lang="en-US" sz="110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kumimoji="0" lang="en-US" sz="110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Passionate about holistic education, pastoral care, and student wellbeing.</a:t>
            </a:r>
          </a:p>
          <a:p>
            <a:pPr marL="171450" indent="-171450">
              <a:buFont typeface="Arial" panose="020B0604020202020204" pitchFamily="34" charset="0"/>
              <a:buChar char="•"/>
            </a:pPr>
            <a:endParaRPr kumimoji="0" lang="en-US" sz="110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kumimoji="0" lang="en-US" sz="110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Committed to diversity, equity, and inclusion in an international context.</a:t>
            </a:r>
          </a:p>
          <a:p>
            <a:pPr marL="171450" indent="-171450">
              <a:buFont typeface="Arial" panose="020B0604020202020204" pitchFamily="34" charset="0"/>
              <a:buChar char="•"/>
            </a:pPr>
            <a:endParaRPr kumimoji="0" lang="en-US" sz="110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lang="en-US" sz="1100" dirty="0">
                <a:latin typeface="Aptos" panose="020B0004020202020204" pitchFamily="34" charset="0"/>
                <a:ea typeface="Calibri" panose="020F0502020204030204" pitchFamily="34" charset="0"/>
                <a:cs typeface="Gill Sans" panose="020B0502020104020203" pitchFamily="34" charset="-79"/>
              </a:rPr>
              <a:t>Self starter and resilient to  establish a new school.</a:t>
            </a:r>
            <a:endParaRPr kumimoji="0" lang="en-US" sz="1100"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p:txBody>
      </p:sp>
      <p:sp>
        <p:nvSpPr>
          <p:cNvPr id="5" name="TextBox 4">
            <a:extLst>
              <a:ext uri="{FF2B5EF4-FFF2-40B4-BE49-F238E27FC236}">
                <a16:creationId xmlns:a16="http://schemas.microsoft.com/office/drawing/2014/main" id="{12816241-31D6-EF3D-1476-14DF41011492}"/>
              </a:ext>
            </a:extLst>
          </p:cNvPr>
          <p:cNvSpPr txBox="1"/>
          <p:nvPr/>
        </p:nvSpPr>
        <p:spPr>
          <a:xfrm>
            <a:off x="214314" y="1139784"/>
            <a:ext cx="5915025" cy="2123658"/>
          </a:xfrm>
          <a:prstGeom prst="rect">
            <a:avLst/>
          </a:prstGeom>
          <a:noFill/>
        </p:spPr>
        <p:txBody>
          <a:bodyPr wrap="square" rtlCol="0">
            <a:spAutoFit/>
          </a:bodyPr>
          <a:lstStyle/>
          <a:p>
            <a:r>
              <a:rPr kumimoji="0" lang="en-US" sz="1200"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Qualifications &amp; Experience</a:t>
            </a:r>
          </a:p>
          <a:p>
            <a:endParaRPr kumimoji="0" lang="en-US" sz="11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kumimoji="0" lang="en-US" sz="11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Qualified teacher </a:t>
            </a:r>
          </a:p>
          <a:p>
            <a:pPr marL="171450" indent="-171450">
              <a:buFont typeface="Arial" panose="020B0604020202020204" pitchFamily="34" charset="0"/>
              <a:buChar char="•"/>
            </a:pPr>
            <a:endParaRPr kumimoji="0" lang="en-US" sz="11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kumimoji="0" lang="en-US" sz="11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Significant senior leadership experience in UK independent and/or international schools, preferably with boarding.</a:t>
            </a:r>
          </a:p>
          <a:p>
            <a:pPr marL="171450" indent="-171450">
              <a:buFont typeface="Arial" panose="020B0604020202020204" pitchFamily="34" charset="0"/>
              <a:buChar char="•"/>
            </a:pPr>
            <a:endParaRPr kumimoji="0" lang="en-US" sz="11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kumimoji="0" lang="en-US" sz="11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Demonstrated success in founding, growing, or transforming a school.</a:t>
            </a:r>
          </a:p>
          <a:p>
            <a:pPr marL="171450" indent="-171450">
              <a:buFont typeface="Arial" panose="020B0604020202020204" pitchFamily="34" charset="0"/>
              <a:buChar char="•"/>
            </a:pPr>
            <a:endParaRPr kumimoji="0" lang="en-US" sz="11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kumimoji="0" lang="en-US" sz="11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Strong knowledge of the British curricula (ideally A levels).</a:t>
            </a:r>
          </a:p>
          <a:p>
            <a:pPr marL="171450" indent="-171450">
              <a:buFont typeface="Arial" panose="020B0604020202020204" pitchFamily="34" charset="0"/>
              <a:buChar char="•"/>
            </a:pPr>
            <a:endParaRPr kumimoji="0" lang="en-US" sz="11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endParaRPr>
          </a:p>
          <a:p>
            <a:pPr marL="171450" indent="-171450">
              <a:buFont typeface="Arial" panose="020B0604020202020204" pitchFamily="34" charset="0"/>
              <a:buChar char="•"/>
            </a:pPr>
            <a:r>
              <a:rPr kumimoji="0" lang="en-US" sz="1100"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Gill Sans" panose="020B0502020104020203" pitchFamily="34" charset="-79"/>
              </a:rPr>
              <a:t>Experience with accreditation frameworks and compliance in international education.</a:t>
            </a:r>
          </a:p>
        </p:txBody>
      </p:sp>
      <p:sp>
        <p:nvSpPr>
          <p:cNvPr id="7" name="TextBox 6">
            <a:extLst>
              <a:ext uri="{FF2B5EF4-FFF2-40B4-BE49-F238E27FC236}">
                <a16:creationId xmlns:a16="http://schemas.microsoft.com/office/drawing/2014/main" id="{D155C33A-55F1-C06E-3E8B-869A534FA358}"/>
              </a:ext>
            </a:extLst>
          </p:cNvPr>
          <p:cNvSpPr txBox="1"/>
          <p:nvPr/>
        </p:nvSpPr>
        <p:spPr>
          <a:xfrm>
            <a:off x="208832" y="3572045"/>
            <a:ext cx="4160520" cy="369332"/>
          </a:xfrm>
          <a:prstGeom prst="rect">
            <a:avLst/>
          </a:prstGeom>
          <a:noFill/>
        </p:spPr>
        <p:txBody>
          <a:bodyPr wrap="square" rtlCol="0">
            <a:spAutoFit/>
          </a:bodyPr>
          <a:lstStyle/>
          <a:p>
            <a:r>
              <a:rPr kumimoji="0" lang="en-US" b="1" i="0" u="none" strike="noStrike" kern="1200" cap="none" spc="0" normalizeH="0" baseline="0" noProof="0" dirty="0">
                <a:ln>
                  <a:noFill/>
                </a:ln>
                <a:solidFill>
                  <a:prstClr val="black"/>
                </a:solidFill>
                <a:effectLst/>
                <a:uLnTx/>
                <a:uFillTx/>
                <a:latin typeface="Aptos" panose="020B0004020202020204" pitchFamily="34" charset="0"/>
                <a:ea typeface="+mj-ea"/>
                <a:cs typeface="+mj-cs"/>
              </a:rPr>
              <a:t>Personal Attributes</a:t>
            </a:r>
            <a:endParaRPr lang="en-GB" sz="2000" dirty="0">
              <a:latin typeface="Aptos" panose="020B0004020202020204" pitchFamily="34" charset="0"/>
            </a:endParaRPr>
          </a:p>
        </p:txBody>
      </p:sp>
      <p:cxnSp>
        <p:nvCxnSpPr>
          <p:cNvPr id="3" name="Straight Connector 2">
            <a:extLst>
              <a:ext uri="{FF2B5EF4-FFF2-40B4-BE49-F238E27FC236}">
                <a16:creationId xmlns:a16="http://schemas.microsoft.com/office/drawing/2014/main" id="{8091C173-03CB-C33C-504C-45B385EDDD60}"/>
              </a:ext>
            </a:extLst>
          </p:cNvPr>
          <p:cNvCxnSpPr>
            <a:cxnSpLocks/>
          </p:cNvCxnSpPr>
          <p:nvPr/>
        </p:nvCxnSpPr>
        <p:spPr>
          <a:xfrm>
            <a:off x="287227" y="765819"/>
            <a:ext cx="1734503" cy="6476"/>
          </a:xfrm>
          <a:prstGeom prst="line">
            <a:avLst/>
          </a:prstGeom>
          <a:ln w="28575">
            <a:solidFill>
              <a:srgbClr val="F27D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AC337A4-EC29-28C7-7AA6-D2189DD10B87}"/>
              </a:ext>
            </a:extLst>
          </p:cNvPr>
          <p:cNvGrpSpPr>
            <a:grpSpLocks noGrp="1" noUngrp="1" noRot="1" noMove="1" noResize="1"/>
          </p:cNvGrpSpPr>
          <p:nvPr/>
        </p:nvGrpSpPr>
        <p:grpSpPr>
          <a:xfrm rot="5400000" flipH="1">
            <a:off x="2586604" y="7299910"/>
            <a:ext cx="45719" cy="4644475"/>
            <a:chOff x="0" y="0"/>
            <a:chExt cx="824333" cy="2381241"/>
          </a:xfrm>
          <a:solidFill>
            <a:srgbClr val="A6D6C9"/>
          </a:solidFill>
        </p:grpSpPr>
        <p:sp>
          <p:nvSpPr>
            <p:cNvPr id="16" name="Freeform 4">
              <a:extLst>
                <a:ext uri="{FF2B5EF4-FFF2-40B4-BE49-F238E27FC236}">
                  <a16:creationId xmlns:a16="http://schemas.microsoft.com/office/drawing/2014/main" id="{A0F7C8C0-2CEB-FBC7-4299-6C7604DF105C}"/>
                </a:ext>
              </a:extLst>
            </p:cNvPr>
            <p:cNvSpPr>
              <a:spLocks noGrp="1" noRot="1" noMove="1" noResize="1" noEditPoints="1" noAdjustHandles="1" noChangeArrowheads="1" noChangeShapeType="1"/>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A6D6C9"/>
              </a:solidFill>
            </a:ln>
          </p:spPr>
          <p:txBody>
            <a:bodyPr/>
            <a:lstStyle/>
            <a:p>
              <a:endParaRPr lang="en-GB"/>
            </a:p>
          </p:txBody>
        </p:sp>
        <p:sp>
          <p:nvSpPr>
            <p:cNvPr id="17" name="TextBox 16">
              <a:extLst>
                <a:ext uri="{FF2B5EF4-FFF2-40B4-BE49-F238E27FC236}">
                  <a16:creationId xmlns:a16="http://schemas.microsoft.com/office/drawing/2014/main" id="{A12B4698-1D0B-E748-B68C-5CC8C625E3B7}"/>
                </a:ext>
              </a:extLst>
            </p:cNvPr>
            <p:cNvSpPr txBox="1">
              <a:spLocks noGrp="1" noRot="1" noMove="1" noResize="1" noEditPoints="1" noAdjustHandles="1" noChangeArrowheads="1" noChangeShapeType="1"/>
            </p:cNvSpPr>
            <p:nvPr/>
          </p:nvSpPr>
          <p:spPr>
            <a:xfrm>
              <a:off x="0" y="-57150"/>
              <a:ext cx="824333" cy="2438391"/>
            </a:xfrm>
            <a:prstGeom prst="rect">
              <a:avLst/>
            </a:prstGeom>
            <a:grpFill/>
            <a:ln w="12700">
              <a:solidFill>
                <a:srgbClr val="A6D6C9"/>
              </a:solidFill>
            </a:ln>
          </p:spPr>
          <p:txBody>
            <a:bodyPr lIns="35169" tIns="35169" rIns="35169" bIns="35169" rtlCol="0" anchor="ctr"/>
            <a:lstStyle/>
            <a:p>
              <a:pPr algn="ctr">
                <a:lnSpc>
                  <a:spcPts val="1357"/>
                </a:lnSpc>
              </a:pPr>
              <a:endParaRPr sz="1246" dirty="0"/>
            </a:p>
          </p:txBody>
        </p:sp>
      </p:grpSp>
      <p:cxnSp>
        <p:nvCxnSpPr>
          <p:cNvPr id="19" name="Straight Connector 18">
            <a:extLst>
              <a:ext uri="{FF2B5EF4-FFF2-40B4-BE49-F238E27FC236}">
                <a16:creationId xmlns:a16="http://schemas.microsoft.com/office/drawing/2014/main" id="{9E776F97-D223-1F8B-8903-87A64E7423DC}"/>
              </a:ext>
            </a:extLst>
          </p:cNvPr>
          <p:cNvCxnSpPr>
            <a:cxnSpLocks/>
          </p:cNvCxnSpPr>
          <p:nvPr/>
        </p:nvCxnSpPr>
        <p:spPr>
          <a:xfrm>
            <a:off x="287226" y="3944996"/>
            <a:ext cx="1734503" cy="647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7DFDFFB-F017-19CD-E5FD-83A8D113B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684" y="6851518"/>
            <a:ext cx="3695749" cy="2484886"/>
          </a:xfrm>
          <a:prstGeom prst="rect">
            <a:avLst/>
          </a:prstGeom>
          <a:ln>
            <a:solidFill>
              <a:srgbClr val="000000"/>
            </a:solidFill>
          </a:ln>
        </p:spPr>
      </p:pic>
    </p:spTree>
    <p:extLst>
      <p:ext uri="{BB962C8B-B14F-4D97-AF65-F5344CB8AC3E}">
        <p14:creationId xmlns:p14="http://schemas.microsoft.com/office/powerpoint/2010/main" val="2051893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41BC11-F646-D198-D8D8-5AE79A309A61}"/>
              </a:ext>
            </a:extLst>
          </p:cNvPr>
          <p:cNvSpPr txBox="1"/>
          <p:nvPr/>
        </p:nvSpPr>
        <p:spPr>
          <a:xfrm>
            <a:off x="289133" y="951904"/>
            <a:ext cx="6217920" cy="6955750"/>
          </a:xfrm>
          <a:prstGeom prst="rect">
            <a:avLst/>
          </a:prstGeom>
          <a:noFill/>
        </p:spPr>
        <p:txBody>
          <a:bodyPr wrap="square" rtlCol="0">
            <a:spAutoFit/>
          </a:bodyPr>
          <a:lstStyle/>
          <a:p>
            <a:pPr algn="ctr"/>
            <a:r>
              <a:rPr lang="en-US" b="1" dirty="0">
                <a:latin typeface="Aptos" panose="020B0004020202020204" pitchFamily="34" charset="0"/>
              </a:rPr>
              <a:t>How to apply</a:t>
            </a:r>
          </a:p>
          <a:p>
            <a:pPr algn="ctr"/>
            <a:endParaRPr lang="en-US" sz="1200" dirty="0">
              <a:latin typeface="Aptos" panose="020B0004020202020204" pitchFamily="34" charset="0"/>
            </a:endParaRPr>
          </a:p>
          <a:p>
            <a:pPr algn="ctr"/>
            <a:endParaRPr lang="en-US" sz="1100" dirty="0">
              <a:latin typeface="Aptos" panose="020B0004020202020204" pitchFamily="34" charset="0"/>
            </a:endParaRPr>
          </a:p>
          <a:p>
            <a:pPr algn="ctr"/>
            <a:r>
              <a:rPr lang="en-GB" sz="1100" dirty="0">
                <a:latin typeface="Aptos" panose="020B0004020202020204" pitchFamily="34" charset="0"/>
              </a:rPr>
              <a:t>Wellington College Lagos is being assisted in this appointment process by the executive search firm Society (</a:t>
            </a:r>
            <a:r>
              <a:rPr lang="en-GB" sz="1100" dirty="0">
                <a:latin typeface="Aptos" panose="020B0004020202020204" pitchFamily="34" charset="0"/>
                <a:hlinkClick r:id="rId3"/>
              </a:rPr>
              <a:t>www.society-search.com</a:t>
            </a:r>
            <a:r>
              <a:rPr lang="en-GB" sz="1100" dirty="0">
                <a:latin typeface="Aptos" panose="020B0004020202020204" pitchFamily="34" charset="0"/>
              </a:rPr>
              <a:t>) </a:t>
            </a:r>
          </a:p>
          <a:p>
            <a:pPr algn="ctr"/>
            <a:endParaRPr lang="en-GB" sz="1100" dirty="0">
              <a:latin typeface="Aptos" panose="020B0004020202020204" pitchFamily="34" charset="0"/>
            </a:endParaRPr>
          </a:p>
          <a:p>
            <a:pPr algn="ctr"/>
            <a:r>
              <a:rPr lang="en-GB" sz="1100" dirty="0">
                <a:latin typeface="Aptos" panose="020B0004020202020204" pitchFamily="34" charset="0"/>
              </a:rPr>
              <a:t>Please direct all questions about the role or application process to the same email address below. Suitable candidates will be contacted before the closing date. An appointment will be made, subject to the receipt of satisfactory references and a background check. Only shortlisted candidates will be contacted for interviews.</a:t>
            </a:r>
          </a:p>
          <a:p>
            <a:pPr algn="ctr"/>
            <a:endParaRPr lang="en-GB" sz="1100" dirty="0">
              <a:latin typeface="Aptos" panose="020B0004020202020204" pitchFamily="34" charset="0"/>
            </a:endParaRPr>
          </a:p>
          <a:p>
            <a:pPr algn="ctr"/>
            <a:r>
              <a:rPr lang="en-GB" sz="1100" dirty="0">
                <a:latin typeface="Aptos" panose="020B0004020202020204" pitchFamily="34" charset="0"/>
              </a:rPr>
              <a:t>For more information, please contact Barbara Taylor at </a:t>
            </a:r>
            <a:r>
              <a:rPr lang="en-GB" sz="1100" dirty="0">
                <a:latin typeface="Aptos" panose="020B0004020202020204" pitchFamily="34" charset="0"/>
                <a:hlinkClick r:id="rId4"/>
              </a:rPr>
              <a:t>Barbara.taylor@society-search.com</a:t>
            </a:r>
            <a:r>
              <a:rPr lang="en-GB" sz="1100" dirty="0">
                <a:latin typeface="Aptos" panose="020B0004020202020204" pitchFamily="34" charset="0"/>
              </a:rPr>
              <a:t> to book a confidential conversation.</a:t>
            </a:r>
          </a:p>
          <a:p>
            <a:pPr algn="ctr"/>
            <a:endParaRPr lang="en-GB" sz="1100" dirty="0">
              <a:latin typeface="Aptos" panose="020B0004020202020204" pitchFamily="34" charset="0"/>
            </a:endParaRPr>
          </a:p>
          <a:p>
            <a:pPr algn="ctr"/>
            <a:r>
              <a:rPr lang="en-GB" sz="1100" dirty="0">
                <a:latin typeface="Aptos" panose="020B0004020202020204" pitchFamily="34" charset="0"/>
              </a:rPr>
              <a:t>Applications should consist of:</a:t>
            </a:r>
          </a:p>
          <a:p>
            <a:pPr marL="228600" indent="-228600">
              <a:buFont typeface="Arial" panose="020B0604020202020204" pitchFamily="34" charset="0"/>
              <a:buChar char="•"/>
            </a:pPr>
            <a:r>
              <a:rPr lang="en-GB" sz="1100" dirty="0">
                <a:latin typeface="Aptos" panose="020B0004020202020204" pitchFamily="34" charset="0"/>
              </a:rPr>
              <a:t>a concise covering letter (ideally no longer than two pages), addressing the criteria in the Person Specification;</a:t>
            </a:r>
          </a:p>
          <a:p>
            <a:pPr marL="228600" indent="-228600">
              <a:buFont typeface="Arial" panose="020B0604020202020204" pitchFamily="34" charset="0"/>
              <a:buChar char="•"/>
            </a:pPr>
            <a:r>
              <a:rPr lang="en-GB" sz="1100" dirty="0">
                <a:latin typeface="Aptos" panose="020B0004020202020204" pitchFamily="34" charset="0"/>
              </a:rPr>
              <a:t>an up-to-date curriculum vitae;</a:t>
            </a:r>
          </a:p>
          <a:p>
            <a:pPr marL="228600" indent="-228600">
              <a:buFont typeface="Arial" panose="020B0604020202020204" pitchFamily="34" charset="0"/>
              <a:buChar char="•"/>
            </a:pPr>
            <a:r>
              <a:rPr lang="en-GB" sz="1100" dirty="0">
                <a:latin typeface="Aptos" panose="020B0004020202020204" pitchFamily="34" charset="0"/>
              </a:rPr>
              <a:t>names and contact details of three referees (although referees will only be approached at the final stage of the process, and only with your express permission).</a:t>
            </a:r>
          </a:p>
          <a:p>
            <a:pPr marL="228600" indent="-228600">
              <a:buFont typeface="+mj-lt"/>
              <a:buAutoNum type="arabicPeriod"/>
            </a:pPr>
            <a:endParaRPr lang="en-GB" sz="1100" dirty="0">
              <a:latin typeface="Aptos" panose="020B0004020202020204" pitchFamily="34" charset="0"/>
            </a:endParaRPr>
          </a:p>
          <a:p>
            <a:pPr algn="ctr"/>
            <a:r>
              <a:rPr lang="en-GB" sz="1100" dirty="0">
                <a:latin typeface="Aptos" panose="020B0004020202020204" pitchFamily="34" charset="0"/>
              </a:rPr>
              <a:t>General advice on how to write a </a:t>
            </a:r>
            <a:r>
              <a:rPr lang="en-GB" sz="1100" dirty="0">
                <a:latin typeface="Aptos" panose="020B0004020202020204" pitchFamily="34" charset="0"/>
                <a:hlinkClick r:id="rId5"/>
              </a:rPr>
              <a:t>strong CV </a:t>
            </a:r>
            <a:r>
              <a:rPr lang="en-GB" sz="1100" dirty="0">
                <a:latin typeface="Aptos" panose="020B0004020202020204" pitchFamily="34" charset="0"/>
              </a:rPr>
              <a:t>and </a:t>
            </a:r>
            <a:r>
              <a:rPr lang="en-GB" sz="1100" dirty="0">
                <a:latin typeface="Aptos" panose="020B0004020202020204" pitchFamily="34" charset="0"/>
                <a:hlinkClick r:id="rId6"/>
              </a:rPr>
              <a:t>strong covering letter </a:t>
            </a:r>
            <a:r>
              <a:rPr lang="en-GB" sz="1100" dirty="0">
                <a:latin typeface="Aptos" panose="020B0004020202020204" pitchFamily="34" charset="0"/>
              </a:rPr>
              <a:t>can be found on our website.</a:t>
            </a:r>
          </a:p>
          <a:p>
            <a:pPr algn="ctr"/>
            <a:endParaRPr lang="en-GB" sz="1100" dirty="0">
              <a:latin typeface="Aptos" panose="020B0004020202020204" pitchFamily="34" charset="0"/>
            </a:endParaRPr>
          </a:p>
          <a:p>
            <a:pPr algn="ctr"/>
            <a:r>
              <a:rPr lang="en-GB" sz="1100" dirty="0">
                <a:latin typeface="Aptos" panose="020B0004020202020204" pitchFamily="34" charset="0"/>
              </a:rPr>
              <a:t>To upload your documents via Society’s website, click </a:t>
            </a:r>
            <a:r>
              <a:rPr lang="en-GB" sz="1100" dirty="0">
                <a:latin typeface="Aptos" panose="020B0004020202020204" pitchFamily="34" charset="0"/>
                <a:hlinkClick r:id="rId7"/>
              </a:rPr>
              <a:t>here</a:t>
            </a:r>
            <a:r>
              <a:rPr lang="en-GB" sz="1100" dirty="0">
                <a:latin typeface="Aptos" panose="020B0004020202020204" pitchFamily="34" charset="0"/>
              </a:rPr>
              <a:t>. The deadline for receipt of applications is </a:t>
            </a:r>
            <a:r>
              <a:rPr lang="en-GB" sz="1100" b="1" dirty="0">
                <a:latin typeface="Aptos" panose="020B0004020202020204" pitchFamily="34" charset="0"/>
              </a:rPr>
              <a:t>midday (BST) on Monday, 20 October 2025</a:t>
            </a:r>
            <a:r>
              <a:rPr lang="en-GB" sz="1100" dirty="0">
                <a:latin typeface="Aptos" panose="020B0004020202020204" pitchFamily="34" charset="0"/>
              </a:rPr>
              <a:t>.</a:t>
            </a:r>
          </a:p>
          <a:p>
            <a:pPr algn="ctr"/>
            <a:endParaRPr lang="en-GB" sz="1100" dirty="0">
              <a:latin typeface="Aptos" panose="020B0004020202020204" pitchFamily="34" charset="0"/>
            </a:endParaRPr>
          </a:p>
          <a:p>
            <a:pPr algn="ctr"/>
            <a:r>
              <a:rPr lang="en-GB" sz="1100" dirty="0">
                <a:latin typeface="Aptos" panose="020B0004020202020204" pitchFamily="34" charset="0"/>
              </a:rPr>
              <a:t>•	Shortlisted candidates will be invited to interview on Monday, 27 October 2025 and/or Tuesday 28 October 2025. Please note that the time zone in the UK will change to GMT on Sunday 26 October 2025.</a:t>
            </a:r>
          </a:p>
          <a:p>
            <a:pPr algn="ctr"/>
            <a:r>
              <a:rPr lang="en-GB" sz="1100" dirty="0">
                <a:latin typeface="Aptos" panose="020B0004020202020204" pitchFamily="34" charset="0"/>
              </a:rPr>
              <a:t>•	Formal interviews will be held in person at Wellington College, Crowthorne on Tuesday 4 November 2025. Please block this day out in your diary for final confirmation of the interview schedule.</a:t>
            </a:r>
          </a:p>
          <a:p>
            <a:pPr algn="ctr"/>
            <a:r>
              <a:rPr lang="en-GB" sz="1100" dirty="0">
                <a:latin typeface="Aptos" panose="020B0004020202020204" pitchFamily="34" charset="0"/>
              </a:rPr>
              <a:t>•	An organised trip to Lagos, Nigeria for the final selected candidates and their spouses will follow the first round of interviews.</a:t>
            </a:r>
          </a:p>
          <a:p>
            <a:pPr algn="ctr"/>
            <a:endParaRPr lang="en-GB" sz="1100" dirty="0">
              <a:latin typeface="Aptos" panose="020B0004020202020204" pitchFamily="34" charset="0"/>
            </a:endParaRPr>
          </a:p>
          <a:p>
            <a:pPr algn="ctr"/>
            <a:endParaRPr lang="en-US" sz="1100" dirty="0">
              <a:latin typeface="Aptos" panose="020B0004020202020204" pitchFamily="34" charset="0"/>
            </a:endParaRPr>
          </a:p>
          <a:p>
            <a:pPr algn="ctr"/>
            <a:endParaRPr lang="en-US" sz="1100" dirty="0">
              <a:latin typeface="Aptos" panose="020B0004020202020204" pitchFamily="34" charset="0"/>
            </a:endParaRPr>
          </a:p>
          <a:p>
            <a:pPr algn="ctr"/>
            <a:endParaRPr lang="en-US" sz="1100" dirty="0">
              <a:latin typeface="Aptos" panose="020B0004020202020204" pitchFamily="34" charset="0"/>
            </a:endParaRPr>
          </a:p>
          <a:p>
            <a:pPr algn="ctr"/>
            <a:endParaRPr lang="en-US" sz="1600" dirty="0">
              <a:latin typeface="Aptos" panose="020B0004020202020204" pitchFamily="34" charset="0"/>
            </a:endParaRPr>
          </a:p>
          <a:p>
            <a:pPr algn="ctr"/>
            <a:endParaRPr lang="en-US" sz="400" dirty="0">
              <a:solidFill>
                <a:srgbClr val="000000"/>
              </a:solidFill>
              <a:latin typeface="Gill Sans"/>
            </a:endParaRPr>
          </a:p>
        </p:txBody>
      </p:sp>
      <p:cxnSp>
        <p:nvCxnSpPr>
          <p:cNvPr id="2" name="Straight Connector 1">
            <a:extLst>
              <a:ext uri="{FF2B5EF4-FFF2-40B4-BE49-F238E27FC236}">
                <a16:creationId xmlns:a16="http://schemas.microsoft.com/office/drawing/2014/main" id="{DBF9D133-3C5D-5885-B207-CA8BA3D6E3E4}"/>
              </a:ext>
            </a:extLst>
          </p:cNvPr>
          <p:cNvCxnSpPr>
            <a:cxnSpLocks/>
          </p:cNvCxnSpPr>
          <p:nvPr/>
        </p:nvCxnSpPr>
        <p:spPr>
          <a:xfrm>
            <a:off x="2746420" y="1357260"/>
            <a:ext cx="1322660" cy="0"/>
          </a:xfrm>
          <a:prstGeom prst="line">
            <a:avLst/>
          </a:prstGeom>
          <a:ln w="28575">
            <a:solidFill>
              <a:srgbClr val="F27D00"/>
            </a:solidFill>
          </a:ln>
        </p:spPr>
        <p:style>
          <a:lnRef idx="1">
            <a:schemeClr val="accent1"/>
          </a:lnRef>
          <a:fillRef idx="0">
            <a:schemeClr val="accent1"/>
          </a:fillRef>
          <a:effectRef idx="0">
            <a:schemeClr val="accent1"/>
          </a:effectRef>
          <a:fontRef idx="minor">
            <a:schemeClr val="tx1"/>
          </a:fontRef>
        </p:style>
      </p:cxnSp>
      <p:pic>
        <p:nvPicPr>
          <p:cNvPr id="17" name="Picture 16" descr="A black background with a black square&#10;&#10;AI-generated content may be incorrect.">
            <a:extLst>
              <a:ext uri="{FF2B5EF4-FFF2-40B4-BE49-F238E27FC236}">
                <a16:creationId xmlns:a16="http://schemas.microsoft.com/office/drawing/2014/main" id="{E3E092EB-2208-95A1-182F-085DD924D7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947" y="377954"/>
            <a:ext cx="1608482" cy="580894"/>
          </a:xfrm>
          <a:prstGeom prst="rect">
            <a:avLst/>
          </a:prstGeom>
        </p:spPr>
      </p:pic>
      <p:grpSp>
        <p:nvGrpSpPr>
          <p:cNvPr id="18" name="Group 17">
            <a:extLst>
              <a:ext uri="{FF2B5EF4-FFF2-40B4-BE49-F238E27FC236}">
                <a16:creationId xmlns:a16="http://schemas.microsoft.com/office/drawing/2014/main" id="{75DCA482-D79D-B923-19B8-0E1D2E514461}"/>
              </a:ext>
            </a:extLst>
          </p:cNvPr>
          <p:cNvGrpSpPr/>
          <p:nvPr/>
        </p:nvGrpSpPr>
        <p:grpSpPr>
          <a:xfrm rot="5400000" flipH="1">
            <a:off x="4921647" y="-1022097"/>
            <a:ext cx="45719" cy="2718102"/>
            <a:chOff x="0" y="0"/>
            <a:chExt cx="824333" cy="2537868"/>
          </a:xfrm>
          <a:solidFill>
            <a:srgbClr val="FFC000"/>
          </a:solidFill>
        </p:grpSpPr>
        <p:sp>
          <p:nvSpPr>
            <p:cNvPr id="19" name="Freeform 4">
              <a:extLst>
                <a:ext uri="{FF2B5EF4-FFF2-40B4-BE49-F238E27FC236}">
                  <a16:creationId xmlns:a16="http://schemas.microsoft.com/office/drawing/2014/main" id="{B8714682-71EE-7EFE-2799-B3232E4059D9}"/>
                </a:ext>
              </a:extLst>
            </p:cNvPr>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FFC000"/>
              </a:solidFill>
            </a:ln>
          </p:spPr>
          <p:txBody>
            <a:bodyPr/>
            <a:lstStyle/>
            <a:p>
              <a:endParaRPr lang="en-GB"/>
            </a:p>
          </p:txBody>
        </p:sp>
        <p:sp>
          <p:nvSpPr>
            <p:cNvPr id="20" name="TextBox 19">
              <a:extLst>
                <a:ext uri="{FF2B5EF4-FFF2-40B4-BE49-F238E27FC236}">
                  <a16:creationId xmlns:a16="http://schemas.microsoft.com/office/drawing/2014/main" id="{8C14B1F2-6D34-9A4D-B607-EAA452309F28}"/>
                </a:ext>
              </a:extLst>
            </p:cNvPr>
            <p:cNvSpPr txBox="1"/>
            <p:nvPr/>
          </p:nvSpPr>
          <p:spPr>
            <a:xfrm>
              <a:off x="0" y="99477"/>
              <a:ext cx="824333" cy="2438391"/>
            </a:xfrm>
            <a:prstGeom prst="rect">
              <a:avLst/>
            </a:prstGeom>
            <a:grpFill/>
            <a:ln w="12700">
              <a:solidFill>
                <a:srgbClr val="FFC000"/>
              </a:solidFill>
            </a:ln>
          </p:spPr>
          <p:txBody>
            <a:bodyPr lIns="35169" tIns="35169" rIns="35169" bIns="35169" rtlCol="0" anchor="ctr"/>
            <a:lstStyle/>
            <a:p>
              <a:pPr algn="ctr">
                <a:lnSpc>
                  <a:spcPts val="1357"/>
                </a:lnSpc>
              </a:pPr>
              <a:endParaRPr sz="1246" dirty="0"/>
            </a:p>
          </p:txBody>
        </p:sp>
      </p:grpSp>
      <p:grpSp>
        <p:nvGrpSpPr>
          <p:cNvPr id="8" name="Group 7">
            <a:extLst>
              <a:ext uri="{FF2B5EF4-FFF2-40B4-BE49-F238E27FC236}">
                <a16:creationId xmlns:a16="http://schemas.microsoft.com/office/drawing/2014/main" id="{DDDCB081-C2D4-DFC5-F558-68BC33B5E32C}"/>
              </a:ext>
            </a:extLst>
          </p:cNvPr>
          <p:cNvGrpSpPr>
            <a:grpSpLocks noGrp="1" noUngrp="1" noRot="1" noMove="1" noResize="1"/>
          </p:cNvGrpSpPr>
          <p:nvPr/>
        </p:nvGrpSpPr>
        <p:grpSpPr>
          <a:xfrm rot="5400000" flipH="1">
            <a:off x="2588511" y="7298437"/>
            <a:ext cx="45719" cy="4644475"/>
            <a:chOff x="0" y="0"/>
            <a:chExt cx="824333" cy="2381241"/>
          </a:xfrm>
          <a:solidFill>
            <a:srgbClr val="A6D6C9"/>
          </a:solidFill>
        </p:grpSpPr>
        <p:sp>
          <p:nvSpPr>
            <p:cNvPr id="9" name="Freeform 4">
              <a:extLst>
                <a:ext uri="{FF2B5EF4-FFF2-40B4-BE49-F238E27FC236}">
                  <a16:creationId xmlns:a16="http://schemas.microsoft.com/office/drawing/2014/main" id="{1716F5A9-40E3-4DB4-0F18-5952D2FCB6AF}"/>
                </a:ext>
              </a:extLst>
            </p:cNvPr>
            <p:cNvSpPr>
              <a:spLocks noGrp="1" noRot="1" noMove="1" noResize="1" noEditPoints="1" noAdjustHandles="1" noChangeArrowheads="1" noChangeShapeType="1"/>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A6D6C9"/>
              </a:solidFill>
            </a:ln>
          </p:spPr>
          <p:txBody>
            <a:bodyPr/>
            <a:lstStyle/>
            <a:p>
              <a:endParaRPr lang="en-GB"/>
            </a:p>
          </p:txBody>
        </p:sp>
        <p:sp>
          <p:nvSpPr>
            <p:cNvPr id="11" name="TextBox 10">
              <a:extLst>
                <a:ext uri="{FF2B5EF4-FFF2-40B4-BE49-F238E27FC236}">
                  <a16:creationId xmlns:a16="http://schemas.microsoft.com/office/drawing/2014/main" id="{5219D8FA-FECB-FBDE-08FA-33168712B088}"/>
                </a:ext>
              </a:extLst>
            </p:cNvPr>
            <p:cNvSpPr txBox="1">
              <a:spLocks noGrp="1" noRot="1" noMove="1" noResize="1" noEditPoints="1" noAdjustHandles="1" noChangeArrowheads="1" noChangeShapeType="1"/>
            </p:cNvSpPr>
            <p:nvPr/>
          </p:nvSpPr>
          <p:spPr>
            <a:xfrm>
              <a:off x="0" y="-57150"/>
              <a:ext cx="824333" cy="2438391"/>
            </a:xfrm>
            <a:prstGeom prst="rect">
              <a:avLst/>
            </a:prstGeom>
            <a:grpFill/>
            <a:ln w="12700">
              <a:solidFill>
                <a:srgbClr val="A6D6C9"/>
              </a:solidFill>
            </a:ln>
          </p:spPr>
          <p:txBody>
            <a:bodyPr lIns="35169" tIns="35169" rIns="35169" bIns="35169" rtlCol="0" anchor="ctr"/>
            <a:lstStyle/>
            <a:p>
              <a:pPr algn="ctr">
                <a:lnSpc>
                  <a:spcPts val="1357"/>
                </a:lnSpc>
              </a:pPr>
              <a:endParaRPr sz="1246" dirty="0"/>
            </a:p>
          </p:txBody>
        </p:sp>
      </p:grpSp>
    </p:spTree>
    <p:extLst>
      <p:ext uri="{BB962C8B-B14F-4D97-AF65-F5344CB8AC3E}">
        <p14:creationId xmlns:p14="http://schemas.microsoft.com/office/powerpoint/2010/main" val="1777540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EAD88-8434-FFCE-3A9F-237B9CAEE2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40EAFD6-301E-ABEA-EA7D-E55480B7DB5B}"/>
              </a:ext>
            </a:extLst>
          </p:cNvPr>
          <p:cNvSpPr txBox="1"/>
          <p:nvPr/>
        </p:nvSpPr>
        <p:spPr>
          <a:xfrm>
            <a:off x="289133" y="951904"/>
            <a:ext cx="6217920" cy="7155805"/>
          </a:xfrm>
          <a:prstGeom prst="rect">
            <a:avLst/>
          </a:prstGeom>
          <a:noFill/>
        </p:spPr>
        <p:txBody>
          <a:bodyPr wrap="square" rtlCol="0">
            <a:spAutoFit/>
          </a:bodyPr>
          <a:lstStyle/>
          <a:p>
            <a:pPr algn="ctr"/>
            <a:r>
              <a:rPr lang="en-US" b="1" dirty="0">
                <a:latin typeface="Aptos" panose="020B0004020202020204" pitchFamily="34" charset="0"/>
              </a:rPr>
              <a:t>How to apply</a:t>
            </a:r>
          </a:p>
          <a:p>
            <a:pPr algn="ctr"/>
            <a:endParaRPr lang="en-US" sz="1200" dirty="0">
              <a:latin typeface="Aptos" panose="020B0004020202020204" pitchFamily="34" charset="0"/>
            </a:endParaRPr>
          </a:p>
          <a:p>
            <a:pPr algn="ctr"/>
            <a:endParaRPr lang="en-US" sz="1200" dirty="0">
              <a:latin typeface="Aptos" panose="020B0004020202020204" pitchFamily="34" charset="0"/>
            </a:endParaRPr>
          </a:p>
          <a:p>
            <a:pPr algn="ctr"/>
            <a:endParaRPr lang="en-US" sz="1100" dirty="0">
              <a:latin typeface="Aptos" panose="020B0004020202020204" pitchFamily="34" charset="0"/>
            </a:endParaRPr>
          </a:p>
          <a:p>
            <a:pPr lvl="0" algn="ctr">
              <a:defRPr/>
            </a:pPr>
            <a:r>
              <a:rPr lang="en-GB" sz="1100" dirty="0">
                <a:solidFill>
                  <a:prstClr val="black"/>
                </a:solidFill>
                <a:latin typeface="Aptos" panose="020B0004020202020204" pitchFamily="34" charset="0"/>
              </a:rPr>
              <a:t>An appointment will be made subject to receipt of satisfactory references. The appointed candidate will be offered a salary that is commensurate with their experience and the seniority of their new role. </a:t>
            </a:r>
          </a:p>
          <a:p>
            <a:pPr lvl="0" algn="ctr">
              <a:defRPr/>
            </a:pPr>
            <a:endParaRPr lang="en-GB" sz="1100" dirty="0">
              <a:solidFill>
                <a:prstClr val="black"/>
              </a:solidFill>
              <a:latin typeface="Aptos" panose="020B0004020202020204" pitchFamily="34" charset="0"/>
            </a:endParaRPr>
          </a:p>
          <a:p>
            <a:pPr lvl="0" algn="ctr">
              <a:defRPr/>
            </a:pPr>
            <a:r>
              <a:rPr lang="en-GB" sz="1100" dirty="0">
                <a:solidFill>
                  <a:prstClr val="black"/>
                </a:solidFill>
                <a:latin typeface="Aptos" panose="020B0004020202020204" pitchFamily="34" charset="0"/>
              </a:rPr>
              <a:t>We are committed to ensuring that anyone can access our application processes. This includes people with hearing, sight, mobility, and cognitive impairments. Should you require access to this document in an alternative format, wish to apply in a different format, or need any other reasonable adjustments made for you (including at interview), please contact us at inclusion@society-search.com. We also welcome suggestions or comments about any more general access improvements we should consider.</a:t>
            </a:r>
          </a:p>
          <a:p>
            <a:pPr lvl="0" algn="ctr">
              <a:defRPr/>
            </a:pPr>
            <a:endParaRPr lang="en-US" sz="1400" b="1" dirty="0">
              <a:solidFill>
                <a:prstClr val="black"/>
              </a:solidFill>
              <a:latin typeface="Aptos" panose="020B0004020202020204" pitchFamily="34" charset="0"/>
            </a:endParaRPr>
          </a:p>
          <a:p>
            <a:pPr lvl="0" algn="ctr">
              <a:defRPr/>
            </a:pPr>
            <a:r>
              <a:rPr lang="en-US" sz="1400" b="1" dirty="0">
                <a:solidFill>
                  <a:prstClr val="black"/>
                </a:solidFill>
                <a:latin typeface="Aptos" panose="020B0004020202020204" pitchFamily="34" charset="0"/>
              </a:rPr>
              <a:t>Safer Recruitment Policy:</a:t>
            </a:r>
          </a:p>
          <a:p>
            <a:pPr lvl="0" algn="ctr">
              <a:defRPr/>
            </a:pPr>
            <a:endParaRPr lang="en-US" sz="1100" dirty="0">
              <a:solidFill>
                <a:prstClr val="black"/>
              </a:solidFill>
              <a:latin typeface="Aptos" panose="020B0004020202020204" pitchFamily="34" charset="0"/>
            </a:endParaRPr>
          </a:p>
          <a:p>
            <a:pPr lvl="0" algn="ctr">
              <a:defRPr/>
            </a:pPr>
            <a:r>
              <a:rPr lang="en-US" sz="1100" i="1" dirty="0">
                <a:solidFill>
                  <a:prstClr val="black"/>
                </a:solidFill>
                <a:latin typeface="Aptos" panose="020B0004020202020204" pitchFamily="34" charset="0"/>
              </a:rPr>
              <a:t>“Aligned with the recommendations of the International Task Force on Child Protection, we hold ourselves to a high standard of effective recruiting practices with specific attention to child protection.”</a:t>
            </a:r>
          </a:p>
          <a:p>
            <a:pPr lvl="0" algn="ctr">
              <a:defRPr/>
            </a:pPr>
            <a:endParaRPr lang="en-US" sz="1100" i="1" dirty="0">
              <a:solidFill>
                <a:prstClr val="black"/>
              </a:solidFill>
              <a:latin typeface="Aptos" panose="020B0004020202020204" pitchFamily="34" charset="0"/>
            </a:endParaRPr>
          </a:p>
          <a:p>
            <a:pPr lvl="0" algn="ctr">
              <a:defRPr/>
            </a:pPr>
            <a:r>
              <a:rPr lang="en-US" sz="1400" b="1" dirty="0">
                <a:solidFill>
                  <a:prstClr val="black"/>
                </a:solidFill>
                <a:latin typeface="Aptos" panose="020B0004020202020204" pitchFamily="34" charset="0"/>
              </a:rPr>
              <a:t>ITFCP Statement of Commitment:</a:t>
            </a:r>
          </a:p>
          <a:p>
            <a:pPr lvl="0" algn="ctr">
              <a:defRPr/>
            </a:pPr>
            <a:endParaRPr lang="en-US" sz="1100" b="1" dirty="0">
              <a:solidFill>
                <a:prstClr val="black"/>
              </a:solidFill>
              <a:latin typeface="Aptos" panose="020B0004020202020204" pitchFamily="34" charset="0"/>
            </a:endParaRPr>
          </a:p>
          <a:p>
            <a:pPr lvl="0" algn="ctr">
              <a:defRPr/>
            </a:pPr>
            <a:r>
              <a:rPr lang="en-US" sz="1100" dirty="0">
                <a:solidFill>
                  <a:prstClr val="black"/>
                </a:solidFill>
                <a:latin typeface="Aptos" panose="020B0004020202020204" pitchFamily="34" charset="0"/>
              </a:rPr>
              <a:t>Please note this position is subject to an enhanced Criminal Records Bureau Disclosure. </a:t>
            </a:r>
          </a:p>
          <a:p>
            <a:pPr lvl="0" algn="ctr">
              <a:defRPr/>
            </a:pPr>
            <a:r>
              <a:rPr lang="en-US" sz="1100" dirty="0">
                <a:solidFill>
                  <a:prstClr val="black"/>
                </a:solidFill>
                <a:latin typeface="Aptos" panose="020B0004020202020204" pitchFamily="34" charset="0"/>
              </a:rPr>
              <a:t>Wellington College International, Lagos is committed to equality and diversity. The school is committed to safeguarding and promoting the welfare of children, young people and adults and expects all staff and volunteers to share this commitment. All applicants must be willing to undergo child protection screening, including checks with past employers and Disclosure and Barring Service checks.</a:t>
            </a:r>
          </a:p>
          <a:p>
            <a:pPr lvl="0" algn="ctr">
              <a:defRPr/>
            </a:pPr>
            <a:endParaRPr lang="en-US" sz="1100" dirty="0">
              <a:solidFill>
                <a:prstClr val="black"/>
              </a:solidFill>
              <a:latin typeface="Aptos" panose="020B0004020202020204" pitchFamily="34" charset="0"/>
            </a:endParaRPr>
          </a:p>
          <a:p>
            <a:pPr lvl="0" algn="ctr">
              <a:defRPr/>
            </a:pPr>
            <a:r>
              <a:rPr lang="en-US" sz="1400" b="1" dirty="0">
                <a:solidFill>
                  <a:prstClr val="black"/>
                </a:solidFill>
                <a:latin typeface="Aptos" panose="020B0004020202020204" pitchFamily="34" charset="0"/>
              </a:rPr>
              <a:t>References:</a:t>
            </a:r>
          </a:p>
          <a:p>
            <a:pPr lvl="0" algn="ctr">
              <a:defRPr/>
            </a:pPr>
            <a:endParaRPr lang="en-US" sz="1100" dirty="0">
              <a:solidFill>
                <a:prstClr val="black"/>
              </a:solidFill>
              <a:latin typeface="Aptos" panose="020B0004020202020204" pitchFamily="34" charset="0"/>
            </a:endParaRPr>
          </a:p>
          <a:p>
            <a:pPr lvl="0" algn="ctr">
              <a:defRPr/>
            </a:pPr>
            <a:r>
              <a:rPr lang="en-US" sz="1100" dirty="0">
                <a:solidFill>
                  <a:prstClr val="black"/>
                </a:solidFill>
                <a:latin typeface="Aptos" panose="020B0004020202020204" pitchFamily="34" charset="0"/>
              </a:rPr>
              <a:t>Please note that we will wish to contact the referees of all shortlisted candidates. If you have a specific preference that we should not contact someone immediately, please indicate this in your application.</a:t>
            </a:r>
          </a:p>
          <a:p>
            <a:pPr algn="ctr"/>
            <a:endParaRPr lang="en-US" sz="1100" dirty="0">
              <a:latin typeface="Aptos" panose="020B0004020202020204" pitchFamily="34" charset="0"/>
            </a:endParaRPr>
          </a:p>
          <a:p>
            <a:pPr algn="ctr"/>
            <a:endParaRPr lang="en-US" sz="1100" dirty="0">
              <a:latin typeface="Aptos" panose="020B0004020202020204" pitchFamily="34" charset="0"/>
            </a:endParaRPr>
          </a:p>
          <a:p>
            <a:pPr algn="ctr"/>
            <a:endParaRPr lang="en-US" sz="1100" dirty="0">
              <a:latin typeface="Aptos" panose="020B0004020202020204" pitchFamily="34" charset="0"/>
            </a:endParaRPr>
          </a:p>
          <a:p>
            <a:pPr algn="ctr"/>
            <a:endParaRPr lang="en-US" sz="1600" dirty="0">
              <a:latin typeface="Aptos" panose="020B0004020202020204" pitchFamily="34" charset="0"/>
            </a:endParaRPr>
          </a:p>
          <a:p>
            <a:pPr algn="ctr"/>
            <a:endParaRPr lang="en-US" sz="400" dirty="0">
              <a:solidFill>
                <a:srgbClr val="000000"/>
              </a:solidFill>
              <a:latin typeface="Gill Sans"/>
            </a:endParaRPr>
          </a:p>
        </p:txBody>
      </p:sp>
      <p:cxnSp>
        <p:nvCxnSpPr>
          <p:cNvPr id="2" name="Straight Connector 1">
            <a:extLst>
              <a:ext uri="{FF2B5EF4-FFF2-40B4-BE49-F238E27FC236}">
                <a16:creationId xmlns:a16="http://schemas.microsoft.com/office/drawing/2014/main" id="{F67AF79E-EC1E-1E04-2D73-577C4EC717A7}"/>
              </a:ext>
            </a:extLst>
          </p:cNvPr>
          <p:cNvCxnSpPr>
            <a:cxnSpLocks/>
          </p:cNvCxnSpPr>
          <p:nvPr/>
        </p:nvCxnSpPr>
        <p:spPr>
          <a:xfrm>
            <a:off x="2746420" y="1357260"/>
            <a:ext cx="1322660" cy="0"/>
          </a:xfrm>
          <a:prstGeom prst="line">
            <a:avLst/>
          </a:prstGeom>
          <a:ln w="28575">
            <a:solidFill>
              <a:srgbClr val="F27D00"/>
            </a:solidFill>
          </a:ln>
        </p:spPr>
        <p:style>
          <a:lnRef idx="1">
            <a:schemeClr val="accent1"/>
          </a:lnRef>
          <a:fillRef idx="0">
            <a:schemeClr val="accent1"/>
          </a:fillRef>
          <a:effectRef idx="0">
            <a:schemeClr val="accent1"/>
          </a:effectRef>
          <a:fontRef idx="minor">
            <a:schemeClr val="tx1"/>
          </a:fontRef>
        </p:style>
      </p:cxnSp>
      <p:pic>
        <p:nvPicPr>
          <p:cNvPr id="17" name="Picture 16" descr="A black background with a black square&#10;&#10;AI-generated content may be incorrect.">
            <a:extLst>
              <a:ext uri="{FF2B5EF4-FFF2-40B4-BE49-F238E27FC236}">
                <a16:creationId xmlns:a16="http://schemas.microsoft.com/office/drawing/2014/main" id="{91B5C8ED-BB83-8A47-2939-BDFEF14B1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47" y="377954"/>
            <a:ext cx="1608482" cy="580894"/>
          </a:xfrm>
          <a:prstGeom prst="rect">
            <a:avLst/>
          </a:prstGeom>
        </p:spPr>
      </p:pic>
      <p:grpSp>
        <p:nvGrpSpPr>
          <p:cNvPr id="18" name="Group 17">
            <a:extLst>
              <a:ext uri="{FF2B5EF4-FFF2-40B4-BE49-F238E27FC236}">
                <a16:creationId xmlns:a16="http://schemas.microsoft.com/office/drawing/2014/main" id="{BD046B2F-8EE4-0A59-2749-A509DA0828F4}"/>
              </a:ext>
            </a:extLst>
          </p:cNvPr>
          <p:cNvGrpSpPr/>
          <p:nvPr/>
        </p:nvGrpSpPr>
        <p:grpSpPr>
          <a:xfrm rot="5400000" flipH="1">
            <a:off x="4921647" y="-1022097"/>
            <a:ext cx="45719" cy="2718102"/>
            <a:chOff x="0" y="0"/>
            <a:chExt cx="824333" cy="2537868"/>
          </a:xfrm>
          <a:solidFill>
            <a:srgbClr val="FFC000"/>
          </a:solidFill>
        </p:grpSpPr>
        <p:sp>
          <p:nvSpPr>
            <p:cNvPr id="19" name="Freeform 4">
              <a:extLst>
                <a:ext uri="{FF2B5EF4-FFF2-40B4-BE49-F238E27FC236}">
                  <a16:creationId xmlns:a16="http://schemas.microsoft.com/office/drawing/2014/main" id="{E7B03C34-7AA6-5648-948C-EA74F4E0EF76}"/>
                </a:ext>
              </a:extLst>
            </p:cNvPr>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FFC000"/>
              </a:solidFill>
            </a:ln>
          </p:spPr>
          <p:txBody>
            <a:bodyPr/>
            <a:lstStyle/>
            <a:p>
              <a:endParaRPr lang="en-GB"/>
            </a:p>
          </p:txBody>
        </p:sp>
        <p:sp>
          <p:nvSpPr>
            <p:cNvPr id="20" name="TextBox 19">
              <a:extLst>
                <a:ext uri="{FF2B5EF4-FFF2-40B4-BE49-F238E27FC236}">
                  <a16:creationId xmlns:a16="http://schemas.microsoft.com/office/drawing/2014/main" id="{36931841-B8C8-194A-5E04-885E95AA49B6}"/>
                </a:ext>
              </a:extLst>
            </p:cNvPr>
            <p:cNvSpPr txBox="1"/>
            <p:nvPr/>
          </p:nvSpPr>
          <p:spPr>
            <a:xfrm>
              <a:off x="0" y="99477"/>
              <a:ext cx="824333" cy="2438391"/>
            </a:xfrm>
            <a:prstGeom prst="rect">
              <a:avLst/>
            </a:prstGeom>
            <a:grpFill/>
            <a:ln w="12700">
              <a:solidFill>
                <a:srgbClr val="FFC000"/>
              </a:solidFill>
            </a:ln>
          </p:spPr>
          <p:txBody>
            <a:bodyPr lIns="35169" tIns="35169" rIns="35169" bIns="35169" rtlCol="0" anchor="ctr"/>
            <a:lstStyle/>
            <a:p>
              <a:pPr algn="ctr">
                <a:lnSpc>
                  <a:spcPts val="1357"/>
                </a:lnSpc>
              </a:pPr>
              <a:endParaRPr sz="1246" dirty="0"/>
            </a:p>
          </p:txBody>
        </p:sp>
      </p:grpSp>
      <p:grpSp>
        <p:nvGrpSpPr>
          <p:cNvPr id="8" name="Group 7">
            <a:extLst>
              <a:ext uri="{FF2B5EF4-FFF2-40B4-BE49-F238E27FC236}">
                <a16:creationId xmlns:a16="http://schemas.microsoft.com/office/drawing/2014/main" id="{9E09AE8A-0A1D-6986-A663-F512C776023A}"/>
              </a:ext>
            </a:extLst>
          </p:cNvPr>
          <p:cNvGrpSpPr>
            <a:grpSpLocks noGrp="1" noUngrp="1" noRot="1" noMove="1" noResize="1"/>
          </p:cNvGrpSpPr>
          <p:nvPr/>
        </p:nvGrpSpPr>
        <p:grpSpPr>
          <a:xfrm rot="5400000" flipH="1">
            <a:off x="2588511" y="7298437"/>
            <a:ext cx="45719" cy="4644475"/>
            <a:chOff x="0" y="0"/>
            <a:chExt cx="824333" cy="2381241"/>
          </a:xfrm>
          <a:solidFill>
            <a:srgbClr val="A6D6C9"/>
          </a:solidFill>
        </p:grpSpPr>
        <p:sp>
          <p:nvSpPr>
            <p:cNvPr id="9" name="Freeform 4">
              <a:extLst>
                <a:ext uri="{FF2B5EF4-FFF2-40B4-BE49-F238E27FC236}">
                  <a16:creationId xmlns:a16="http://schemas.microsoft.com/office/drawing/2014/main" id="{EBDD901E-8065-BC97-D81F-8127CDDDB2B1}"/>
                </a:ext>
              </a:extLst>
            </p:cNvPr>
            <p:cNvSpPr>
              <a:spLocks noGrp="1" noRot="1" noMove="1" noResize="1" noEditPoints="1" noAdjustHandles="1" noChangeArrowheads="1" noChangeShapeType="1"/>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A6D6C9"/>
              </a:solidFill>
            </a:ln>
          </p:spPr>
          <p:txBody>
            <a:bodyPr/>
            <a:lstStyle/>
            <a:p>
              <a:endParaRPr lang="en-GB"/>
            </a:p>
          </p:txBody>
        </p:sp>
        <p:sp>
          <p:nvSpPr>
            <p:cNvPr id="11" name="TextBox 10">
              <a:extLst>
                <a:ext uri="{FF2B5EF4-FFF2-40B4-BE49-F238E27FC236}">
                  <a16:creationId xmlns:a16="http://schemas.microsoft.com/office/drawing/2014/main" id="{3913FB46-4FBA-0075-7814-54D0D101A85F}"/>
                </a:ext>
              </a:extLst>
            </p:cNvPr>
            <p:cNvSpPr txBox="1">
              <a:spLocks noGrp="1" noRot="1" noMove="1" noResize="1" noEditPoints="1" noAdjustHandles="1" noChangeArrowheads="1" noChangeShapeType="1"/>
            </p:cNvSpPr>
            <p:nvPr/>
          </p:nvSpPr>
          <p:spPr>
            <a:xfrm>
              <a:off x="0" y="-57150"/>
              <a:ext cx="824333" cy="2438391"/>
            </a:xfrm>
            <a:prstGeom prst="rect">
              <a:avLst/>
            </a:prstGeom>
            <a:grpFill/>
            <a:ln w="12700">
              <a:solidFill>
                <a:srgbClr val="A6D6C9"/>
              </a:solidFill>
            </a:ln>
          </p:spPr>
          <p:txBody>
            <a:bodyPr lIns="35169" tIns="35169" rIns="35169" bIns="35169" rtlCol="0" anchor="ctr"/>
            <a:lstStyle/>
            <a:p>
              <a:pPr algn="ctr">
                <a:lnSpc>
                  <a:spcPts val="1357"/>
                </a:lnSpc>
              </a:pPr>
              <a:endParaRPr sz="1246" dirty="0"/>
            </a:p>
          </p:txBody>
        </p:sp>
      </p:grpSp>
    </p:spTree>
    <p:extLst>
      <p:ext uri="{BB962C8B-B14F-4D97-AF65-F5344CB8AC3E}">
        <p14:creationId xmlns:p14="http://schemas.microsoft.com/office/powerpoint/2010/main" val="4215131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57D25-BBC2-1A13-ABC3-98BBF74E85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A83A88-71D2-E99B-AC38-E0492D7D91ED}"/>
              </a:ext>
            </a:extLst>
          </p:cNvPr>
          <p:cNvSpPr txBox="1"/>
          <p:nvPr/>
        </p:nvSpPr>
        <p:spPr>
          <a:xfrm>
            <a:off x="289133" y="951904"/>
            <a:ext cx="6217920" cy="818685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Hiring Invitation Letter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1100" dirty="0">
              <a:solidFill>
                <a:prstClr val="black"/>
              </a:solidFill>
              <a:latin typeface="Aptos" panose="020B00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We would like to thank you for your interest in the role of Founding Master of Wellington College International Lagos.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Wellington College International and </a:t>
            </a:r>
            <a:r>
              <a:rPr kumimoji="0" lang="en-US" sz="11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Rendeavour</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Africa’s new city builder, have partnered to open a co-educational day and boarding school for 1,500 pupils aged 2-18 in </a:t>
            </a:r>
            <a:r>
              <a:rPr kumimoji="0" lang="en-US" sz="11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Alaro</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City, Lagos, Nigeria. Opening in September 2027, Wellington College International Lagos will offer unparalleled academic excellence, state-of-the-art facilities, and a holistic approach to education, transforming the educational landscape in West Africa.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Africa is the world’s youngest continent — over 60% of its people are under 25. That means energy, creativity, and an unstoppable drive for change. Cities are growing fast, economies are rising, and technology is leapfrogging old systems.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From mobile money to clean energy, from Nollywood to Afrobeats, Africa is shaping global culture and pioneering new solutions. With vast natural resources, renewable energy potential, and the African Continental Free Trade Area unlocking the world’s largest market, Africa isn’t just catching up — it’s leading. The future of Africa is a story of innovation, unity, and possibility — and it’s only just beginning!</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This opportunity enables the Founding Master to establish an outstanding school, that is distinctively Wellington but combines the best of Nigerian culture and expertise, to develop a truly unique and pioneering education for Africa. Joining the project in the summer of 2026, the Founding Master will be able to have input and ownership of the vision, SLT recruitment and interior design of the campus.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Wellington College’s vision is to ‘pioneer education to serve and help shape a better world’. We hope this role excites you. If you have the vision, passion and drive to establish and lead our first school, at the beginning of this journey to serve and help shape education in this dynamic continent, then we would be delighted to hear from you.</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Scott Bryan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Director of Education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Rendeavour</a:t>
            </a: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algn="ctr"/>
            <a:endParaRPr lang="en-US" sz="1600" dirty="0">
              <a:latin typeface="Aptos" panose="020B0004020202020204" pitchFamily="34" charset="0"/>
            </a:endParaRPr>
          </a:p>
          <a:p>
            <a:pPr algn="ctr"/>
            <a:endParaRPr lang="en-US" sz="400" dirty="0">
              <a:solidFill>
                <a:srgbClr val="000000"/>
              </a:solidFill>
              <a:latin typeface="Gill Sans"/>
            </a:endParaRPr>
          </a:p>
        </p:txBody>
      </p:sp>
      <p:cxnSp>
        <p:nvCxnSpPr>
          <p:cNvPr id="2" name="Straight Connector 1">
            <a:extLst>
              <a:ext uri="{FF2B5EF4-FFF2-40B4-BE49-F238E27FC236}">
                <a16:creationId xmlns:a16="http://schemas.microsoft.com/office/drawing/2014/main" id="{80E7E44E-2750-945F-355C-D221EB2B50B6}"/>
              </a:ext>
            </a:extLst>
          </p:cNvPr>
          <p:cNvCxnSpPr>
            <a:cxnSpLocks/>
          </p:cNvCxnSpPr>
          <p:nvPr/>
        </p:nvCxnSpPr>
        <p:spPr>
          <a:xfrm>
            <a:off x="2746420" y="1357260"/>
            <a:ext cx="1322660" cy="0"/>
          </a:xfrm>
          <a:prstGeom prst="line">
            <a:avLst/>
          </a:prstGeom>
          <a:ln w="28575">
            <a:solidFill>
              <a:srgbClr val="F27D00"/>
            </a:solidFill>
          </a:ln>
        </p:spPr>
        <p:style>
          <a:lnRef idx="1">
            <a:schemeClr val="accent1"/>
          </a:lnRef>
          <a:fillRef idx="0">
            <a:schemeClr val="accent1"/>
          </a:fillRef>
          <a:effectRef idx="0">
            <a:schemeClr val="accent1"/>
          </a:effectRef>
          <a:fontRef idx="minor">
            <a:schemeClr val="tx1"/>
          </a:fontRef>
        </p:style>
      </p:cxnSp>
      <p:pic>
        <p:nvPicPr>
          <p:cNvPr id="17" name="Picture 16" descr="A black background with a black square&#10;&#10;AI-generated content may be incorrect.">
            <a:extLst>
              <a:ext uri="{FF2B5EF4-FFF2-40B4-BE49-F238E27FC236}">
                <a16:creationId xmlns:a16="http://schemas.microsoft.com/office/drawing/2014/main" id="{6C6A24EF-C12E-241C-69D4-B98A1569C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47" y="377954"/>
            <a:ext cx="1608482" cy="580894"/>
          </a:xfrm>
          <a:prstGeom prst="rect">
            <a:avLst/>
          </a:prstGeom>
        </p:spPr>
      </p:pic>
      <p:grpSp>
        <p:nvGrpSpPr>
          <p:cNvPr id="18" name="Group 17">
            <a:extLst>
              <a:ext uri="{FF2B5EF4-FFF2-40B4-BE49-F238E27FC236}">
                <a16:creationId xmlns:a16="http://schemas.microsoft.com/office/drawing/2014/main" id="{FFD30528-219E-AB0C-AB9B-4B886F9C5F9F}"/>
              </a:ext>
            </a:extLst>
          </p:cNvPr>
          <p:cNvGrpSpPr/>
          <p:nvPr/>
        </p:nvGrpSpPr>
        <p:grpSpPr>
          <a:xfrm rot="5400000" flipH="1">
            <a:off x="4921647" y="-1022097"/>
            <a:ext cx="45719" cy="2718102"/>
            <a:chOff x="0" y="0"/>
            <a:chExt cx="824333" cy="2537868"/>
          </a:xfrm>
          <a:solidFill>
            <a:srgbClr val="FFC000"/>
          </a:solidFill>
        </p:grpSpPr>
        <p:sp>
          <p:nvSpPr>
            <p:cNvPr id="19" name="Freeform 4">
              <a:extLst>
                <a:ext uri="{FF2B5EF4-FFF2-40B4-BE49-F238E27FC236}">
                  <a16:creationId xmlns:a16="http://schemas.microsoft.com/office/drawing/2014/main" id="{213C0DC1-36BD-738D-C3D0-E8D3FBDBBBA6}"/>
                </a:ext>
              </a:extLst>
            </p:cNvPr>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FFC000"/>
              </a:solidFill>
            </a:ln>
          </p:spPr>
          <p:txBody>
            <a:bodyPr/>
            <a:lstStyle/>
            <a:p>
              <a:endParaRPr lang="en-GB"/>
            </a:p>
          </p:txBody>
        </p:sp>
        <p:sp>
          <p:nvSpPr>
            <p:cNvPr id="20" name="TextBox 19">
              <a:extLst>
                <a:ext uri="{FF2B5EF4-FFF2-40B4-BE49-F238E27FC236}">
                  <a16:creationId xmlns:a16="http://schemas.microsoft.com/office/drawing/2014/main" id="{DFF5DC5A-2864-3F8F-22CF-0E2E1B0E1F2F}"/>
                </a:ext>
              </a:extLst>
            </p:cNvPr>
            <p:cNvSpPr txBox="1"/>
            <p:nvPr/>
          </p:nvSpPr>
          <p:spPr>
            <a:xfrm>
              <a:off x="0" y="99477"/>
              <a:ext cx="824333" cy="2438391"/>
            </a:xfrm>
            <a:prstGeom prst="rect">
              <a:avLst/>
            </a:prstGeom>
            <a:grpFill/>
            <a:ln w="12700">
              <a:solidFill>
                <a:srgbClr val="FFC000"/>
              </a:solidFill>
            </a:ln>
          </p:spPr>
          <p:txBody>
            <a:bodyPr lIns="35169" tIns="35169" rIns="35169" bIns="35169" rtlCol="0" anchor="ctr"/>
            <a:lstStyle/>
            <a:p>
              <a:pPr algn="ctr">
                <a:lnSpc>
                  <a:spcPts val="1357"/>
                </a:lnSpc>
              </a:pPr>
              <a:endParaRPr sz="1246" dirty="0"/>
            </a:p>
          </p:txBody>
        </p:sp>
      </p:grpSp>
      <p:grpSp>
        <p:nvGrpSpPr>
          <p:cNvPr id="8" name="Group 7">
            <a:extLst>
              <a:ext uri="{FF2B5EF4-FFF2-40B4-BE49-F238E27FC236}">
                <a16:creationId xmlns:a16="http://schemas.microsoft.com/office/drawing/2014/main" id="{4895AF8D-55A4-2093-FBC3-70F2A7CAFF78}"/>
              </a:ext>
            </a:extLst>
          </p:cNvPr>
          <p:cNvGrpSpPr>
            <a:grpSpLocks noGrp="1" noUngrp="1" noRot="1" noMove="1" noResize="1"/>
          </p:cNvGrpSpPr>
          <p:nvPr/>
        </p:nvGrpSpPr>
        <p:grpSpPr>
          <a:xfrm rot="5400000" flipH="1">
            <a:off x="2588511" y="7298437"/>
            <a:ext cx="45719" cy="4644475"/>
            <a:chOff x="0" y="0"/>
            <a:chExt cx="824333" cy="2381241"/>
          </a:xfrm>
          <a:solidFill>
            <a:srgbClr val="A6D6C9"/>
          </a:solidFill>
        </p:grpSpPr>
        <p:sp>
          <p:nvSpPr>
            <p:cNvPr id="9" name="Freeform 4">
              <a:extLst>
                <a:ext uri="{FF2B5EF4-FFF2-40B4-BE49-F238E27FC236}">
                  <a16:creationId xmlns:a16="http://schemas.microsoft.com/office/drawing/2014/main" id="{0BAAD85B-4789-581F-EB35-34FBAC04FD29}"/>
                </a:ext>
              </a:extLst>
            </p:cNvPr>
            <p:cNvSpPr>
              <a:spLocks noGrp="1" noRot="1" noMove="1" noResize="1" noEditPoints="1" noAdjustHandles="1" noChangeArrowheads="1" noChangeShapeType="1"/>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A6D6C9"/>
              </a:solidFill>
            </a:ln>
          </p:spPr>
          <p:txBody>
            <a:bodyPr/>
            <a:lstStyle/>
            <a:p>
              <a:endParaRPr lang="en-GB"/>
            </a:p>
          </p:txBody>
        </p:sp>
        <p:sp>
          <p:nvSpPr>
            <p:cNvPr id="11" name="TextBox 10">
              <a:extLst>
                <a:ext uri="{FF2B5EF4-FFF2-40B4-BE49-F238E27FC236}">
                  <a16:creationId xmlns:a16="http://schemas.microsoft.com/office/drawing/2014/main" id="{2C87D93C-8983-4272-8CED-A82AD588CF16}"/>
                </a:ext>
              </a:extLst>
            </p:cNvPr>
            <p:cNvSpPr txBox="1">
              <a:spLocks noGrp="1" noRot="1" noMove="1" noResize="1" noEditPoints="1" noAdjustHandles="1" noChangeArrowheads="1" noChangeShapeType="1"/>
            </p:cNvSpPr>
            <p:nvPr/>
          </p:nvSpPr>
          <p:spPr>
            <a:xfrm>
              <a:off x="0" y="-57150"/>
              <a:ext cx="824333" cy="2438391"/>
            </a:xfrm>
            <a:prstGeom prst="rect">
              <a:avLst/>
            </a:prstGeom>
            <a:grpFill/>
            <a:ln w="12700">
              <a:solidFill>
                <a:srgbClr val="A6D6C9"/>
              </a:solidFill>
            </a:ln>
          </p:spPr>
          <p:txBody>
            <a:bodyPr lIns="35169" tIns="35169" rIns="35169" bIns="35169" rtlCol="0" anchor="ctr"/>
            <a:lstStyle/>
            <a:p>
              <a:pPr algn="ctr">
                <a:lnSpc>
                  <a:spcPts val="1357"/>
                </a:lnSpc>
              </a:pPr>
              <a:endParaRPr sz="1246" dirty="0"/>
            </a:p>
          </p:txBody>
        </p:sp>
      </p:grpSp>
      <p:pic>
        <p:nvPicPr>
          <p:cNvPr id="4" name="Picture 3">
            <a:extLst>
              <a:ext uri="{FF2B5EF4-FFF2-40B4-BE49-F238E27FC236}">
                <a16:creationId xmlns:a16="http://schemas.microsoft.com/office/drawing/2014/main" id="{47E3CEC2-2092-F0C4-910F-D0C83856A859}"/>
              </a:ext>
            </a:extLst>
          </p:cNvPr>
          <p:cNvPicPr>
            <a:picLocks noChangeAspect="1"/>
          </p:cNvPicPr>
          <p:nvPr/>
        </p:nvPicPr>
        <p:blipFill>
          <a:blip r:embed="rId4"/>
          <a:stretch>
            <a:fillRect/>
          </a:stretch>
        </p:blipFill>
        <p:spPr>
          <a:xfrm>
            <a:off x="5028381" y="543416"/>
            <a:ext cx="1213209" cy="1518036"/>
          </a:xfrm>
          <a:prstGeom prst="rect">
            <a:avLst/>
          </a:prstGeom>
        </p:spPr>
      </p:pic>
      <p:pic>
        <p:nvPicPr>
          <p:cNvPr id="5" name="Picture 4">
            <a:extLst>
              <a:ext uri="{FF2B5EF4-FFF2-40B4-BE49-F238E27FC236}">
                <a16:creationId xmlns:a16="http://schemas.microsoft.com/office/drawing/2014/main" id="{9AE86A3C-10E1-1985-6613-E9F2174AC5AA}"/>
              </a:ext>
            </a:extLst>
          </p:cNvPr>
          <p:cNvPicPr>
            <a:picLocks noChangeAspect="1"/>
          </p:cNvPicPr>
          <p:nvPr/>
        </p:nvPicPr>
        <p:blipFill>
          <a:blip r:embed="rId5"/>
          <a:stretch>
            <a:fillRect/>
          </a:stretch>
        </p:blipFill>
        <p:spPr>
          <a:xfrm>
            <a:off x="289133" y="6983459"/>
            <a:ext cx="1152244" cy="835224"/>
          </a:xfrm>
          <a:prstGeom prst="rect">
            <a:avLst/>
          </a:prstGeom>
        </p:spPr>
      </p:pic>
    </p:spTree>
    <p:extLst>
      <p:ext uri="{BB962C8B-B14F-4D97-AF65-F5344CB8AC3E}">
        <p14:creationId xmlns:p14="http://schemas.microsoft.com/office/powerpoint/2010/main" val="2559754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5B6BB7-72B5-0180-093E-9105E557B4B5}"/>
              </a:ext>
            </a:extLst>
          </p:cNvPr>
          <p:cNvSpPr txBox="1"/>
          <p:nvPr/>
        </p:nvSpPr>
        <p:spPr>
          <a:xfrm>
            <a:off x="197287" y="4006161"/>
            <a:ext cx="3398807" cy="369332"/>
          </a:xfrm>
          <a:prstGeom prst="rect">
            <a:avLst/>
          </a:prstGeom>
          <a:noFill/>
        </p:spPr>
        <p:txBody>
          <a:bodyPr wrap="square" rtlCol="0">
            <a:spAutoFit/>
          </a:bodyPr>
          <a:lstStyle/>
          <a:p>
            <a:r>
              <a:rPr lang="en-SG" b="1" dirty="0">
                <a:latin typeface="Aptos" panose="020B0004020202020204" pitchFamily="34" charset="0"/>
              </a:rPr>
              <a:t>Introduction</a:t>
            </a:r>
          </a:p>
        </p:txBody>
      </p:sp>
      <p:sp>
        <p:nvSpPr>
          <p:cNvPr id="6" name="TextBox 5">
            <a:extLst>
              <a:ext uri="{FF2B5EF4-FFF2-40B4-BE49-F238E27FC236}">
                <a16:creationId xmlns:a16="http://schemas.microsoft.com/office/drawing/2014/main" id="{73DECF1A-DCB7-2718-E126-D600402E5642}"/>
              </a:ext>
            </a:extLst>
          </p:cNvPr>
          <p:cNvSpPr txBox="1"/>
          <p:nvPr/>
        </p:nvSpPr>
        <p:spPr>
          <a:xfrm>
            <a:off x="197287" y="4630487"/>
            <a:ext cx="6520575" cy="3816429"/>
          </a:xfrm>
          <a:prstGeom prst="rect">
            <a:avLst/>
          </a:prstGeom>
          <a:noFill/>
        </p:spPr>
        <p:txBody>
          <a:bodyPr wrap="square" rtlCol="0">
            <a:spAutoFit/>
          </a:bodyPr>
          <a:lstStyle/>
          <a:p>
            <a:r>
              <a:rPr lang="en-US" sz="1100" dirty="0">
                <a:latin typeface="Aptos" panose="020B0004020202020204" pitchFamily="34" charset="0"/>
              </a:rPr>
              <a:t>Wellington College International and Rendeavour, Africa’s new city builder, have partnered to open a co-educational day and boarding school for 1,500 pupils aged 2-18 in Alaro City, Nigeria. </a:t>
            </a:r>
          </a:p>
          <a:p>
            <a:endParaRPr lang="en-US" sz="1100" dirty="0">
              <a:latin typeface="Aptos" panose="020B0004020202020204" pitchFamily="34" charset="0"/>
            </a:endParaRPr>
          </a:p>
          <a:p>
            <a:r>
              <a:rPr lang="en-US" sz="1100" dirty="0">
                <a:latin typeface="Aptos" panose="020B0004020202020204" pitchFamily="34" charset="0"/>
              </a:rPr>
              <a:t>Opening in September 2027, Wellington College International School Lagos will offer unparalleled academic excellence, state-of-the-art facilities, and a holistic approach to education, transforming the educational landscape in West Africa.</a:t>
            </a:r>
          </a:p>
          <a:p>
            <a:endParaRPr lang="en-US" sz="1100" dirty="0">
              <a:latin typeface="Aptos" panose="020B0004020202020204" pitchFamily="34" charset="0"/>
            </a:endParaRPr>
          </a:p>
          <a:p>
            <a:r>
              <a:rPr lang="en-US" sz="1100" dirty="0">
                <a:latin typeface="Aptos" panose="020B0004020202020204" pitchFamily="34" charset="0"/>
              </a:rPr>
              <a:t>Wellington College International Lagos will share the values, ethos, enduring quality, and ambition of Wellington College, the pioneering British coeducational school, combined with regional and Nigerian educational strengths and traditions.</a:t>
            </a:r>
          </a:p>
          <a:p>
            <a:endParaRPr lang="en-US" sz="1100" dirty="0">
              <a:latin typeface="Aptos" panose="020B0004020202020204" pitchFamily="34" charset="0"/>
            </a:endParaRPr>
          </a:p>
          <a:p>
            <a:r>
              <a:rPr lang="en-US" sz="1100" dirty="0">
                <a:latin typeface="Aptos" panose="020B0004020202020204" pitchFamily="34" charset="0"/>
              </a:rPr>
              <a:t>Rendeavour’s Alaro City campus, developed in partnership with its Nigerian partners and designed by award-winning British architectural design practice MICA Architects, will follow the rigorous English National Curriculum, culminating in the challenging A-level programme, as well as offering coaching and teaching excellence in sports, music, and the arts. </a:t>
            </a:r>
          </a:p>
          <a:p>
            <a:endParaRPr lang="en-US" sz="1100" dirty="0">
              <a:latin typeface="Aptos" panose="020B0004020202020204" pitchFamily="34" charset="0"/>
            </a:endParaRPr>
          </a:p>
          <a:p>
            <a:r>
              <a:rPr lang="en-US" sz="1100" dirty="0">
                <a:latin typeface="Aptos" panose="020B0004020202020204" pitchFamily="34" charset="0"/>
              </a:rPr>
              <a:t>Wellington College is a thought leader in education, and the school will look to lead in areas of AI and entrepreneurship.</a:t>
            </a:r>
          </a:p>
          <a:p>
            <a:endParaRPr lang="en-US" sz="1100" dirty="0">
              <a:latin typeface="Aptos" panose="020B0004020202020204" pitchFamily="34" charset="0"/>
            </a:endParaRPr>
          </a:p>
          <a:p>
            <a:r>
              <a:rPr lang="en-US" sz="1100" dirty="0">
                <a:latin typeface="Aptos" panose="020B0004020202020204" pitchFamily="34" charset="0"/>
              </a:rPr>
              <a:t>Rendeavour is Africa’s largest new city developer. Backed by American, Norwegian, New Zealand, and British investors, Rendeavour’s cities are among the largest construction projects in Africa and serve as hubs for businesses, homes, education, and recreation within infrastructure-ready economic zones.</a:t>
            </a:r>
            <a:endParaRPr lang="en-US" sz="1100" dirty="0">
              <a:latin typeface="Gill Sans"/>
            </a:endParaRPr>
          </a:p>
        </p:txBody>
      </p:sp>
      <p:pic>
        <p:nvPicPr>
          <p:cNvPr id="3" name="Picture 2" descr="An aerial view of a city&#10;&#10;AI-generated content may be incorrect.">
            <a:extLst>
              <a:ext uri="{FF2B5EF4-FFF2-40B4-BE49-F238E27FC236}">
                <a16:creationId xmlns:a16="http://schemas.microsoft.com/office/drawing/2014/main" id="{48C45849-F1A3-0D04-6E9D-5ABC2025456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6858000" cy="3775329"/>
          </a:xfrm>
          <a:prstGeom prst="rect">
            <a:avLst/>
          </a:prstGeom>
        </p:spPr>
      </p:pic>
      <p:cxnSp>
        <p:nvCxnSpPr>
          <p:cNvPr id="5" name="Straight Connector 4">
            <a:extLst>
              <a:ext uri="{FF2B5EF4-FFF2-40B4-BE49-F238E27FC236}">
                <a16:creationId xmlns:a16="http://schemas.microsoft.com/office/drawing/2014/main" id="{4946C80B-56C7-701B-64C2-9C11452171D3}"/>
              </a:ext>
            </a:extLst>
          </p:cNvPr>
          <p:cNvCxnSpPr>
            <a:cxnSpLocks/>
          </p:cNvCxnSpPr>
          <p:nvPr/>
        </p:nvCxnSpPr>
        <p:spPr>
          <a:xfrm>
            <a:off x="284086" y="4406271"/>
            <a:ext cx="109322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E204107B-5CB0-BD05-0B96-FD0046DCCC3E}"/>
              </a:ext>
            </a:extLst>
          </p:cNvPr>
          <p:cNvGrpSpPr/>
          <p:nvPr/>
        </p:nvGrpSpPr>
        <p:grpSpPr>
          <a:xfrm rot="5400000">
            <a:off x="3321781" y="407823"/>
            <a:ext cx="45719" cy="6689293"/>
            <a:chOff x="0" y="0"/>
            <a:chExt cx="824333" cy="2381241"/>
          </a:xfrm>
          <a:solidFill>
            <a:srgbClr val="A6D6C9"/>
          </a:solidFill>
        </p:grpSpPr>
        <p:sp>
          <p:nvSpPr>
            <p:cNvPr id="10" name="Freeform 4">
              <a:extLst>
                <a:ext uri="{FF2B5EF4-FFF2-40B4-BE49-F238E27FC236}">
                  <a16:creationId xmlns:a16="http://schemas.microsoft.com/office/drawing/2014/main" id="{8C42E825-DB59-DDBA-16EB-40E308ABE4E3}"/>
                </a:ext>
              </a:extLst>
            </p:cNvPr>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A6D6C9"/>
              </a:solidFill>
            </a:ln>
          </p:spPr>
          <p:txBody>
            <a:bodyPr/>
            <a:lstStyle/>
            <a:p>
              <a:endParaRPr lang="en-GB"/>
            </a:p>
          </p:txBody>
        </p:sp>
        <p:sp>
          <p:nvSpPr>
            <p:cNvPr id="11" name="TextBox 10">
              <a:extLst>
                <a:ext uri="{FF2B5EF4-FFF2-40B4-BE49-F238E27FC236}">
                  <a16:creationId xmlns:a16="http://schemas.microsoft.com/office/drawing/2014/main" id="{9B9E095E-7419-64C0-C627-189133BFD477}"/>
                </a:ext>
              </a:extLst>
            </p:cNvPr>
            <p:cNvSpPr txBox="1"/>
            <p:nvPr/>
          </p:nvSpPr>
          <p:spPr>
            <a:xfrm>
              <a:off x="0" y="-57150"/>
              <a:ext cx="824333" cy="2438391"/>
            </a:xfrm>
            <a:prstGeom prst="rect">
              <a:avLst/>
            </a:prstGeom>
            <a:grpFill/>
            <a:ln w="12700">
              <a:solidFill>
                <a:srgbClr val="A6D6C9"/>
              </a:solidFill>
            </a:ln>
          </p:spPr>
          <p:txBody>
            <a:bodyPr lIns="35169" tIns="35169" rIns="35169" bIns="35169" rtlCol="0" anchor="ctr"/>
            <a:lstStyle/>
            <a:p>
              <a:pPr algn="ctr">
                <a:lnSpc>
                  <a:spcPts val="1357"/>
                </a:lnSpc>
              </a:pPr>
              <a:endParaRPr sz="1246" dirty="0"/>
            </a:p>
          </p:txBody>
        </p:sp>
      </p:grpSp>
      <p:sp>
        <p:nvSpPr>
          <p:cNvPr id="12" name="Freeform 4">
            <a:extLst>
              <a:ext uri="{FF2B5EF4-FFF2-40B4-BE49-F238E27FC236}">
                <a16:creationId xmlns:a16="http://schemas.microsoft.com/office/drawing/2014/main" id="{BECA9A37-F30B-EBA4-1AD8-F30E22321041}"/>
              </a:ext>
            </a:extLst>
          </p:cNvPr>
          <p:cNvSpPr>
            <a:spLocks noGrp="1" noRot="1" noMove="1" noResize="1" noEditPoints="1" noAdjustHandles="1" noChangeArrowheads="1" noChangeShapeType="1"/>
          </p:cNvSpPr>
          <p:nvPr/>
        </p:nvSpPr>
        <p:spPr>
          <a:xfrm rot="5400000">
            <a:off x="2799327" y="7078461"/>
            <a:ext cx="45719" cy="5076202"/>
          </a:xfrm>
          <a:custGeom>
            <a:avLst/>
            <a:gdLst/>
            <a:ahLst/>
            <a:cxnLst/>
            <a:rect l="l" t="t" r="r" b="b"/>
            <a:pathLst>
              <a:path w="824333" h="2381241">
                <a:moveTo>
                  <a:pt x="0" y="0"/>
                </a:moveTo>
                <a:lnTo>
                  <a:pt x="824333" y="0"/>
                </a:lnTo>
                <a:lnTo>
                  <a:pt x="824333" y="2381241"/>
                </a:lnTo>
                <a:lnTo>
                  <a:pt x="0" y="2381241"/>
                </a:lnTo>
                <a:close/>
              </a:path>
            </a:pathLst>
          </a:custGeom>
          <a:solidFill>
            <a:schemeClr val="accent2"/>
          </a:solidFill>
          <a:ln w="12700">
            <a:solidFill>
              <a:srgbClr val="F27D00"/>
            </a:solidFill>
          </a:ln>
        </p:spPr>
        <p:txBody>
          <a:bodyPr/>
          <a:lstStyle/>
          <a:p>
            <a:endParaRPr lang="en-GB">
              <a:solidFill>
                <a:srgbClr val="F27D00"/>
              </a:solidFill>
            </a:endParaRPr>
          </a:p>
        </p:txBody>
      </p:sp>
    </p:spTree>
    <p:extLst>
      <p:ext uri="{BB962C8B-B14F-4D97-AF65-F5344CB8AC3E}">
        <p14:creationId xmlns:p14="http://schemas.microsoft.com/office/powerpoint/2010/main" val="2921554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5E3B8-CC11-25A7-BF4A-D54E9812C63A}"/>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85" t="33995" r="-285" b="6160"/>
          <a:stretch/>
        </p:blipFill>
        <p:spPr>
          <a:xfrm>
            <a:off x="0" y="-1"/>
            <a:ext cx="6877596" cy="2743201"/>
          </a:xfrm>
          <a:prstGeom prst="rect">
            <a:avLst/>
          </a:prstGeom>
        </p:spPr>
      </p:pic>
      <p:sp>
        <p:nvSpPr>
          <p:cNvPr id="11" name="TextBox 10">
            <a:extLst>
              <a:ext uri="{FF2B5EF4-FFF2-40B4-BE49-F238E27FC236}">
                <a16:creationId xmlns:a16="http://schemas.microsoft.com/office/drawing/2014/main" id="{0198D262-873E-87A6-8404-4084AD039417}"/>
              </a:ext>
            </a:extLst>
          </p:cNvPr>
          <p:cNvSpPr txBox="1"/>
          <p:nvPr/>
        </p:nvSpPr>
        <p:spPr>
          <a:xfrm>
            <a:off x="237419" y="3016349"/>
            <a:ext cx="3786388" cy="369332"/>
          </a:xfrm>
          <a:prstGeom prst="rect">
            <a:avLst/>
          </a:prstGeom>
          <a:noFill/>
        </p:spPr>
        <p:txBody>
          <a:bodyPr wrap="square" rtlCol="0">
            <a:spAutoFit/>
          </a:bodyPr>
          <a:lstStyle/>
          <a:p>
            <a:pPr algn="just"/>
            <a:r>
              <a:rPr lang="en-US" b="1" dirty="0">
                <a:latin typeface="Aptos" panose="020B0004020202020204" pitchFamily="34" charset="0"/>
              </a:rPr>
              <a:t>Wellington College</a:t>
            </a:r>
          </a:p>
        </p:txBody>
      </p:sp>
      <p:grpSp>
        <p:nvGrpSpPr>
          <p:cNvPr id="4" name="Group 3">
            <a:extLst>
              <a:ext uri="{FF2B5EF4-FFF2-40B4-BE49-F238E27FC236}">
                <a16:creationId xmlns:a16="http://schemas.microsoft.com/office/drawing/2014/main" id="{6F06722F-4503-A44D-446A-334AC508F5BF}"/>
              </a:ext>
            </a:extLst>
          </p:cNvPr>
          <p:cNvGrpSpPr/>
          <p:nvPr/>
        </p:nvGrpSpPr>
        <p:grpSpPr>
          <a:xfrm rot="5400000" flipH="1">
            <a:off x="3324078" y="-581041"/>
            <a:ext cx="45719" cy="6693878"/>
            <a:chOff x="0" y="0"/>
            <a:chExt cx="824333" cy="2381241"/>
          </a:xfrm>
          <a:solidFill>
            <a:srgbClr val="FFC000"/>
          </a:solidFill>
        </p:grpSpPr>
        <p:sp>
          <p:nvSpPr>
            <p:cNvPr id="5" name="Freeform 4">
              <a:extLst>
                <a:ext uri="{FF2B5EF4-FFF2-40B4-BE49-F238E27FC236}">
                  <a16:creationId xmlns:a16="http://schemas.microsoft.com/office/drawing/2014/main" id="{F464AD0E-C230-E78D-33A6-19D21D4CFE78}"/>
                </a:ext>
              </a:extLst>
            </p:cNvPr>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FFC000"/>
              </a:solidFill>
            </a:ln>
          </p:spPr>
          <p:txBody>
            <a:bodyPr/>
            <a:lstStyle/>
            <a:p>
              <a:endParaRPr lang="en-GB"/>
            </a:p>
          </p:txBody>
        </p:sp>
        <p:sp>
          <p:nvSpPr>
            <p:cNvPr id="6" name="TextBox 5">
              <a:extLst>
                <a:ext uri="{FF2B5EF4-FFF2-40B4-BE49-F238E27FC236}">
                  <a16:creationId xmlns:a16="http://schemas.microsoft.com/office/drawing/2014/main" id="{ACA654A0-51E1-5BC2-B8AB-E63B43059F21}"/>
                </a:ext>
              </a:extLst>
            </p:cNvPr>
            <p:cNvSpPr txBox="1"/>
            <p:nvPr/>
          </p:nvSpPr>
          <p:spPr>
            <a:xfrm>
              <a:off x="0" y="-57150"/>
              <a:ext cx="824333" cy="2438391"/>
            </a:xfrm>
            <a:prstGeom prst="rect">
              <a:avLst/>
            </a:prstGeom>
            <a:grpFill/>
            <a:ln w="12700">
              <a:solidFill>
                <a:srgbClr val="FFC000"/>
              </a:solidFill>
            </a:ln>
          </p:spPr>
          <p:txBody>
            <a:bodyPr lIns="35169" tIns="35169" rIns="35169" bIns="35169" rtlCol="0" anchor="ctr"/>
            <a:lstStyle/>
            <a:p>
              <a:pPr algn="ctr">
                <a:lnSpc>
                  <a:spcPts val="1357"/>
                </a:lnSpc>
              </a:pPr>
              <a:endParaRPr sz="1246" dirty="0"/>
            </a:p>
          </p:txBody>
        </p:sp>
      </p:grpSp>
      <p:sp>
        <p:nvSpPr>
          <p:cNvPr id="15" name="TextBox 14">
            <a:extLst>
              <a:ext uri="{FF2B5EF4-FFF2-40B4-BE49-F238E27FC236}">
                <a16:creationId xmlns:a16="http://schemas.microsoft.com/office/drawing/2014/main" id="{A09B951B-2540-FC32-8483-FEBC462525B7}"/>
              </a:ext>
            </a:extLst>
          </p:cNvPr>
          <p:cNvSpPr txBox="1"/>
          <p:nvPr/>
        </p:nvSpPr>
        <p:spPr>
          <a:xfrm>
            <a:off x="237419" y="3493875"/>
            <a:ext cx="3187492" cy="58477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Wellington College is a leading co-educational day and boarding school in Berkshire, set in 400 acres alongside its prep school, Wellington College Prep. Serving over 1,500 pupils aged 3–18, its mission is to pioneer education that helps shape a better world</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Wellington College was granted its Royal Charter in December 1853, with Queen Victoria laying the foundation stone in 1856. It is the national memorial to Britain’s most distinguished military leader, the Duke of Wellington, who was described on his death by Queen Victoria as ‘the greatest Englishman that has ever lived’. Few schools possess such a rich heritage and such a close relationship with the Royal Family. Today, the College is renowned for being an outward-facing school with a strong international perspective.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Wellington College is dynamic in every sense of the word yet is rooted firmly in the five College values: </a:t>
            </a: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Kindness</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Courage</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Respect</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Integrity</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and </a:t>
            </a: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Responsibility</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These values underpin every aspect of life at Wellington. Recruitment of staff, selection of students, policies and practices, and day-to-day decision making are all founded on the five values.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Our educational philosophy is focused on the traits which we would like all Wellingtonians to acquire before taking their place in the adult world. </a:t>
            </a:r>
          </a:p>
        </p:txBody>
      </p:sp>
      <p:sp>
        <p:nvSpPr>
          <p:cNvPr id="16" name="TextBox 15">
            <a:extLst>
              <a:ext uri="{FF2B5EF4-FFF2-40B4-BE49-F238E27FC236}">
                <a16:creationId xmlns:a16="http://schemas.microsoft.com/office/drawing/2014/main" id="{7413BC91-A21A-735C-EADF-9A69B2571B12}"/>
              </a:ext>
            </a:extLst>
          </p:cNvPr>
          <p:cNvSpPr txBox="1"/>
          <p:nvPr/>
        </p:nvSpPr>
        <p:spPr>
          <a:xfrm>
            <a:off x="3660635" y="3385681"/>
            <a:ext cx="2811779" cy="56784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Our pupils will: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be inspired by everything they do at Wellington, both inside and outside of the classroom, so they leave school as interested and interesting people;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adopt a genuinely intellectual approach to their academic work and to their view of the world around them, in the knowledge that a Wellington education is only the beginning of an exciting and life-long journey of learning;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become truly independent, as those who can think, learn and cope independently so that they will be the leaders and game-changers of the future;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be valued and developed as an individual, so their Wellington experience is much more than just going to school – rather, it is the journey to self; and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be inclusive in all dealings with other people, so they leave the College not in a bubble of privilege and elitism, but with the ability to engage with their local, national and international communities, and with a burning desire to do good in the world.</a:t>
            </a:r>
            <a:endParaRPr kumimoji="0" lang="en-US" sz="1100" b="0" i="0" u="none" strike="noStrike" kern="1200" cap="none" spc="0" normalizeH="0" baseline="0" noProof="0" dirty="0">
              <a:ln>
                <a:noFill/>
              </a:ln>
              <a:solidFill>
                <a:prstClr val="black"/>
              </a:solidFill>
              <a:effectLst/>
              <a:uLnTx/>
              <a:uFillTx/>
              <a:latin typeface="Gill Sans"/>
              <a:ea typeface="+mn-ea"/>
              <a:cs typeface="+mn-cs"/>
            </a:endParaRPr>
          </a:p>
        </p:txBody>
      </p:sp>
      <p:sp>
        <p:nvSpPr>
          <p:cNvPr id="3" name="Freeform 4">
            <a:extLst>
              <a:ext uri="{FF2B5EF4-FFF2-40B4-BE49-F238E27FC236}">
                <a16:creationId xmlns:a16="http://schemas.microsoft.com/office/drawing/2014/main" id="{38C18448-2E06-B7D5-B16A-5278B81D43A8}"/>
              </a:ext>
            </a:extLst>
          </p:cNvPr>
          <p:cNvSpPr>
            <a:spLocks noGrp="1" noRot="1" noMove="1" noResize="1" noEditPoints="1" noAdjustHandles="1" noChangeArrowheads="1" noChangeShapeType="1"/>
          </p:cNvSpPr>
          <p:nvPr/>
        </p:nvSpPr>
        <p:spPr>
          <a:xfrm rot="5400000">
            <a:off x="2831902" y="7100122"/>
            <a:ext cx="45719" cy="5076202"/>
          </a:xfrm>
          <a:custGeom>
            <a:avLst/>
            <a:gdLst/>
            <a:ahLst/>
            <a:cxnLst/>
            <a:rect l="l" t="t" r="r" b="b"/>
            <a:pathLst>
              <a:path w="824333" h="2381241">
                <a:moveTo>
                  <a:pt x="0" y="0"/>
                </a:moveTo>
                <a:lnTo>
                  <a:pt x="824333" y="0"/>
                </a:lnTo>
                <a:lnTo>
                  <a:pt x="824333" y="2381241"/>
                </a:lnTo>
                <a:lnTo>
                  <a:pt x="0" y="2381241"/>
                </a:lnTo>
                <a:close/>
              </a:path>
            </a:pathLst>
          </a:custGeom>
          <a:solidFill>
            <a:schemeClr val="accent2"/>
          </a:solidFill>
          <a:ln w="12700">
            <a:solidFill>
              <a:srgbClr val="F27D00"/>
            </a:solidFill>
          </a:ln>
        </p:spPr>
        <p:txBody>
          <a:bodyPr/>
          <a:lstStyle/>
          <a:p>
            <a:endParaRPr lang="en-GB">
              <a:solidFill>
                <a:srgbClr val="F27D00"/>
              </a:solidFill>
            </a:endParaRPr>
          </a:p>
        </p:txBody>
      </p:sp>
      <p:cxnSp>
        <p:nvCxnSpPr>
          <p:cNvPr id="12" name="Straight Connector 11">
            <a:extLst>
              <a:ext uri="{FF2B5EF4-FFF2-40B4-BE49-F238E27FC236}">
                <a16:creationId xmlns:a16="http://schemas.microsoft.com/office/drawing/2014/main" id="{AE94BD5B-B422-8860-D31E-166F1D0E3A8A}"/>
              </a:ext>
            </a:extLst>
          </p:cNvPr>
          <p:cNvCxnSpPr>
            <a:cxnSpLocks/>
          </p:cNvCxnSpPr>
          <p:nvPr/>
        </p:nvCxnSpPr>
        <p:spPr>
          <a:xfrm>
            <a:off x="316661" y="3385681"/>
            <a:ext cx="1611291" cy="0"/>
          </a:xfrm>
          <a:prstGeom prst="line">
            <a:avLst/>
          </a:prstGeom>
          <a:ln w="28575">
            <a:solidFill>
              <a:srgbClr val="A6D6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409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994D48-7852-BD35-303E-310A703A56ED}"/>
              </a:ext>
            </a:extLst>
          </p:cNvPr>
          <p:cNvSpPr txBox="1"/>
          <p:nvPr/>
        </p:nvSpPr>
        <p:spPr>
          <a:xfrm>
            <a:off x="200085" y="459572"/>
            <a:ext cx="6444260" cy="369332"/>
          </a:xfrm>
          <a:prstGeom prst="rect">
            <a:avLst/>
          </a:prstGeom>
          <a:noFill/>
        </p:spPr>
        <p:txBody>
          <a:bodyPr wrap="square" rtlCol="0">
            <a:spAutoFit/>
          </a:bodyPr>
          <a:lstStyle/>
          <a:p>
            <a:r>
              <a:rPr lang="en-US" b="1" dirty="0">
                <a:latin typeface="Aptos" panose="020B0004020202020204" pitchFamily="34" charset="0"/>
              </a:rPr>
              <a:t>Wellington College Education</a:t>
            </a:r>
            <a:endParaRPr lang="en-US" dirty="0">
              <a:latin typeface="Aptos" panose="020B0004020202020204" pitchFamily="34" charset="0"/>
            </a:endParaRPr>
          </a:p>
        </p:txBody>
      </p:sp>
      <p:pic>
        <p:nvPicPr>
          <p:cNvPr id="4" name="Picture 3">
            <a:extLst>
              <a:ext uri="{FF2B5EF4-FFF2-40B4-BE49-F238E27FC236}">
                <a16:creationId xmlns:a16="http://schemas.microsoft.com/office/drawing/2014/main" id="{E9BA76F5-5CB2-B69A-B5BA-F65B40BF37BB}"/>
              </a:ext>
            </a:extLst>
          </p:cNvPr>
          <p:cNvPicPr>
            <a:picLocks noChangeAspect="1"/>
          </p:cNvPicPr>
          <p:nvPr/>
        </p:nvPicPr>
        <p:blipFill rotWithShape="1">
          <a:blip r:embed="rId3">
            <a:extLst>
              <a:ext uri="{28A0092B-C50C-407E-A947-70E740481C1C}">
                <a14:useLocalDpi xmlns:a14="http://schemas.microsoft.com/office/drawing/2010/main" val="0"/>
              </a:ext>
            </a:extLst>
          </a:blip>
          <a:srcRect l="7621" r="4792" b="529"/>
          <a:stretch/>
        </p:blipFill>
        <p:spPr>
          <a:xfrm>
            <a:off x="3857782" y="988798"/>
            <a:ext cx="2503495" cy="4265822"/>
          </a:xfrm>
          <a:prstGeom prst="rect">
            <a:avLst/>
          </a:prstGeom>
        </p:spPr>
      </p:pic>
      <p:sp>
        <p:nvSpPr>
          <p:cNvPr id="6" name="TextBox 5">
            <a:extLst>
              <a:ext uri="{FF2B5EF4-FFF2-40B4-BE49-F238E27FC236}">
                <a16:creationId xmlns:a16="http://schemas.microsoft.com/office/drawing/2014/main" id="{CA7C5DCF-8CE6-324F-F554-ECA53E672E69}"/>
              </a:ext>
            </a:extLst>
          </p:cNvPr>
          <p:cNvSpPr txBox="1"/>
          <p:nvPr/>
        </p:nvSpPr>
        <p:spPr>
          <a:xfrm>
            <a:off x="178078" y="3359033"/>
            <a:ext cx="37095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pitchFamily="34" charset="0"/>
              </a:rPr>
              <a:t>Wellington College International</a:t>
            </a:r>
          </a:p>
        </p:txBody>
      </p:sp>
      <p:sp>
        <p:nvSpPr>
          <p:cNvPr id="7" name="TextBox 6">
            <a:extLst>
              <a:ext uri="{FF2B5EF4-FFF2-40B4-BE49-F238E27FC236}">
                <a16:creationId xmlns:a16="http://schemas.microsoft.com/office/drawing/2014/main" id="{B5E8D653-4538-FC82-D9B1-1A05FA61477B}"/>
              </a:ext>
            </a:extLst>
          </p:cNvPr>
          <p:cNvSpPr txBox="1"/>
          <p:nvPr/>
        </p:nvSpPr>
        <p:spPr>
          <a:xfrm>
            <a:off x="178078" y="5434677"/>
            <a:ext cx="3734950" cy="307777"/>
          </a:xfrm>
          <a:prstGeom prst="rect">
            <a:avLst/>
          </a:prstGeom>
          <a:noFill/>
        </p:spPr>
        <p:txBody>
          <a:bodyPr wrap="square" rtlCol="0">
            <a:spAutoFit/>
          </a:bodyPr>
          <a:lstStyle/>
          <a:p>
            <a:pPr lvl="0">
              <a:defRPr/>
            </a:pPr>
            <a:r>
              <a:rPr lang="en-GB" sz="1400" b="1" dirty="0">
                <a:solidFill>
                  <a:prstClr val="black"/>
                </a:solidFill>
                <a:latin typeface="Aptos" panose="020B0004020202020204" pitchFamily="34" charset="0"/>
              </a:rPr>
              <a:t>Wellington College China</a:t>
            </a:r>
            <a:endParaRPr lang="en-SG" sz="1400" b="1" dirty="0">
              <a:solidFill>
                <a:prstClr val="black"/>
              </a:solidFill>
              <a:latin typeface="Aptos" panose="020B0004020202020204" pitchFamily="34" charset="0"/>
            </a:endParaRPr>
          </a:p>
        </p:txBody>
      </p:sp>
      <p:sp>
        <p:nvSpPr>
          <p:cNvPr id="13" name="TextBox 12">
            <a:extLst>
              <a:ext uri="{FF2B5EF4-FFF2-40B4-BE49-F238E27FC236}">
                <a16:creationId xmlns:a16="http://schemas.microsoft.com/office/drawing/2014/main" id="{C5D7FDD7-8DDA-3002-FC90-9DFFC30BD271}"/>
              </a:ext>
            </a:extLst>
          </p:cNvPr>
          <p:cNvSpPr txBox="1"/>
          <p:nvPr/>
        </p:nvSpPr>
        <p:spPr>
          <a:xfrm>
            <a:off x="178078" y="7022416"/>
            <a:ext cx="3884256" cy="307777"/>
          </a:xfrm>
          <a:prstGeom prst="rect">
            <a:avLst/>
          </a:prstGeom>
          <a:noFill/>
        </p:spPr>
        <p:txBody>
          <a:bodyPr wrap="square" rtlCol="0">
            <a:spAutoFit/>
          </a:bodyPr>
          <a:lstStyle/>
          <a:p>
            <a:r>
              <a:rPr lang="en-US" sz="1400" b="1" dirty="0">
                <a:solidFill>
                  <a:prstClr val="black"/>
                </a:solidFill>
                <a:latin typeface="Aptos" panose="020B0004020202020204" pitchFamily="34" charset="0"/>
              </a:rPr>
              <a:t>Wellington College International Bangkok</a:t>
            </a:r>
            <a:endParaRPr lang="en-GB" dirty="0"/>
          </a:p>
        </p:txBody>
      </p:sp>
      <p:sp>
        <p:nvSpPr>
          <p:cNvPr id="16" name="TextBox 15">
            <a:extLst>
              <a:ext uri="{FF2B5EF4-FFF2-40B4-BE49-F238E27FC236}">
                <a16:creationId xmlns:a16="http://schemas.microsoft.com/office/drawing/2014/main" id="{D61DA02E-3782-A84A-C0E9-7528BBEB30EA}"/>
              </a:ext>
            </a:extLst>
          </p:cNvPr>
          <p:cNvSpPr txBox="1"/>
          <p:nvPr/>
        </p:nvSpPr>
        <p:spPr>
          <a:xfrm>
            <a:off x="190772" y="8381787"/>
            <a:ext cx="3858868" cy="307777"/>
          </a:xfrm>
          <a:prstGeom prst="rect">
            <a:avLst/>
          </a:prstGeom>
          <a:noFill/>
        </p:spPr>
        <p:txBody>
          <a:bodyPr wrap="square" rtlCol="0">
            <a:spAutoFit/>
          </a:bodyPr>
          <a:lstStyle/>
          <a:p>
            <a:pPr algn="just"/>
            <a:r>
              <a:rPr lang="en-US" sz="1400" b="1" dirty="0">
                <a:latin typeface="Aptos" panose="020B0004020202020204" pitchFamily="34" charset="0"/>
              </a:rPr>
              <a:t>Wellington College International Pune</a:t>
            </a:r>
            <a:endParaRPr lang="en-GB" dirty="0"/>
          </a:p>
        </p:txBody>
      </p:sp>
      <p:cxnSp>
        <p:nvCxnSpPr>
          <p:cNvPr id="2" name="Straight Connector 1">
            <a:extLst>
              <a:ext uri="{FF2B5EF4-FFF2-40B4-BE49-F238E27FC236}">
                <a16:creationId xmlns:a16="http://schemas.microsoft.com/office/drawing/2014/main" id="{CBDEB070-0B59-371F-2A1F-08258A4E1C6A}"/>
              </a:ext>
            </a:extLst>
          </p:cNvPr>
          <p:cNvCxnSpPr>
            <a:cxnSpLocks/>
          </p:cNvCxnSpPr>
          <p:nvPr/>
        </p:nvCxnSpPr>
        <p:spPr>
          <a:xfrm>
            <a:off x="316661" y="835590"/>
            <a:ext cx="2643709" cy="0"/>
          </a:xfrm>
          <a:prstGeom prst="line">
            <a:avLst/>
          </a:prstGeom>
          <a:ln w="28575">
            <a:solidFill>
              <a:srgbClr val="F27D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F003EE1-04FC-BB86-15BD-0FD08CF95B12}"/>
              </a:ext>
            </a:extLst>
          </p:cNvPr>
          <p:cNvGrpSpPr>
            <a:grpSpLocks/>
          </p:cNvGrpSpPr>
          <p:nvPr/>
        </p:nvGrpSpPr>
        <p:grpSpPr>
          <a:xfrm rot="5400000" flipH="1">
            <a:off x="5086670" y="-1166310"/>
            <a:ext cx="45719" cy="2718102"/>
            <a:chOff x="0" y="0"/>
            <a:chExt cx="824333" cy="2537868"/>
          </a:xfrm>
          <a:solidFill>
            <a:srgbClr val="A6D6C9"/>
          </a:solidFill>
        </p:grpSpPr>
        <p:sp>
          <p:nvSpPr>
            <p:cNvPr id="17" name="Freeform 4">
              <a:extLst>
                <a:ext uri="{FF2B5EF4-FFF2-40B4-BE49-F238E27FC236}">
                  <a16:creationId xmlns:a16="http://schemas.microsoft.com/office/drawing/2014/main" id="{60C93C36-68C1-0E06-9DDD-2148CABE50A4}"/>
                </a:ext>
              </a:extLst>
            </p:cNvPr>
            <p:cNvSpPr>
              <a:spLocks/>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A6D6C9"/>
              </a:solidFill>
            </a:ln>
          </p:spPr>
          <p:txBody>
            <a:bodyPr/>
            <a:lstStyle/>
            <a:p>
              <a:endParaRPr lang="en-GB"/>
            </a:p>
          </p:txBody>
        </p:sp>
        <p:sp>
          <p:nvSpPr>
            <p:cNvPr id="18" name="TextBox 17">
              <a:extLst>
                <a:ext uri="{FF2B5EF4-FFF2-40B4-BE49-F238E27FC236}">
                  <a16:creationId xmlns:a16="http://schemas.microsoft.com/office/drawing/2014/main" id="{5D196266-93F5-1D85-6561-FB699517EB18}"/>
                </a:ext>
              </a:extLst>
            </p:cNvPr>
            <p:cNvSpPr txBox="1">
              <a:spLocks/>
            </p:cNvSpPr>
            <p:nvPr/>
          </p:nvSpPr>
          <p:spPr>
            <a:xfrm>
              <a:off x="0" y="99477"/>
              <a:ext cx="824333" cy="2438391"/>
            </a:xfrm>
            <a:prstGeom prst="rect">
              <a:avLst/>
            </a:prstGeom>
            <a:grpFill/>
            <a:ln w="12700">
              <a:solidFill>
                <a:srgbClr val="A6D6C9"/>
              </a:solidFill>
            </a:ln>
          </p:spPr>
          <p:txBody>
            <a:bodyPr lIns="35169" tIns="35169" rIns="35169" bIns="35169" rtlCol="0" anchor="ctr"/>
            <a:lstStyle/>
            <a:p>
              <a:pPr algn="ctr">
                <a:lnSpc>
                  <a:spcPts val="1357"/>
                </a:lnSpc>
              </a:pPr>
              <a:endParaRPr sz="1246" dirty="0"/>
            </a:p>
          </p:txBody>
        </p:sp>
      </p:grpSp>
      <p:sp>
        <p:nvSpPr>
          <p:cNvPr id="10" name="TextBox 9">
            <a:extLst>
              <a:ext uri="{FF2B5EF4-FFF2-40B4-BE49-F238E27FC236}">
                <a16:creationId xmlns:a16="http://schemas.microsoft.com/office/drawing/2014/main" id="{7FC073DF-7694-5E02-9D91-B4F2A0189B3B}"/>
              </a:ext>
            </a:extLst>
          </p:cNvPr>
          <p:cNvSpPr txBox="1"/>
          <p:nvPr/>
        </p:nvSpPr>
        <p:spPr>
          <a:xfrm>
            <a:off x="212777" y="1017356"/>
            <a:ext cx="3402619" cy="2123658"/>
          </a:xfrm>
          <a:prstGeom prst="rect">
            <a:avLst/>
          </a:prstGeom>
          <a:noFill/>
        </p:spPr>
        <p:txBody>
          <a:bodyPr wrap="square" rtlCol="0">
            <a:spAutoFit/>
          </a:bodyPr>
          <a:lstStyle/>
          <a:p>
            <a:r>
              <a:rPr lang="en-GB" sz="1100" dirty="0">
                <a:latin typeface="Aptos" panose="020B0004020202020204" pitchFamily="34" charset="0"/>
              </a:rPr>
              <a:t>Wellington College Education (WCE) is the global educational network of Wellington College, whose purpose is to align and maximise the impact of all our global education activities, directly or through partnership, with the ultimate aim of the whole being significantly greater than the sum of the individual parts. Encompassing eight co-educational schools and approximately 8,000 students around the world, WCE expands educational opportunities, fosters cultural connectivity through leadership, innovation and international collaboration, and empowers young minds.</a:t>
            </a:r>
          </a:p>
        </p:txBody>
      </p:sp>
      <p:sp>
        <p:nvSpPr>
          <p:cNvPr id="19" name="TextBox 18">
            <a:extLst>
              <a:ext uri="{FF2B5EF4-FFF2-40B4-BE49-F238E27FC236}">
                <a16:creationId xmlns:a16="http://schemas.microsoft.com/office/drawing/2014/main" id="{931EBA06-6D07-D3F7-71C7-9F747B8EE3D5}"/>
              </a:ext>
            </a:extLst>
          </p:cNvPr>
          <p:cNvSpPr txBox="1"/>
          <p:nvPr/>
        </p:nvSpPr>
        <p:spPr>
          <a:xfrm>
            <a:off x="189507" y="3742830"/>
            <a:ext cx="3425889" cy="144655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Aptos" panose="020B0004020202020204" pitchFamily="34" charset="0"/>
              </a:rPr>
              <a:t>W</a:t>
            </a:r>
            <a:r>
              <a:rPr kumimoji="0" lang="en-US" sz="1100" b="0" i="0" u="none" strike="noStrike" kern="1200" cap="none" spc="0" normalizeH="0" baseline="0" noProof="0" dirty="0" err="1">
                <a:ln>
                  <a:noFill/>
                </a:ln>
                <a:solidFill>
                  <a:prstClr val="black"/>
                </a:solidFill>
                <a:effectLst/>
                <a:uLnTx/>
                <a:uFillTx/>
                <a:latin typeface="Aptos" panose="020B0004020202020204" pitchFamily="34" charset="0"/>
              </a:rPr>
              <a:t>ellington</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 College International (WCI) supports partners with shared values and passion for delivering a ‘Wellington’ education, establishing world class schools in premium locations. There is a strong connection to Wellington College, through frequent staff and student collaborations, proactive sharing of best practice, quality assurance visits and representation of the Governing Board.</a:t>
            </a:r>
          </a:p>
        </p:txBody>
      </p:sp>
      <p:sp>
        <p:nvSpPr>
          <p:cNvPr id="20" name="TextBox 19">
            <a:extLst>
              <a:ext uri="{FF2B5EF4-FFF2-40B4-BE49-F238E27FC236}">
                <a16:creationId xmlns:a16="http://schemas.microsoft.com/office/drawing/2014/main" id="{4AB20F44-BACC-92AD-472B-A34B20E20CC0}"/>
              </a:ext>
            </a:extLst>
          </p:cNvPr>
          <p:cNvSpPr txBox="1"/>
          <p:nvPr/>
        </p:nvSpPr>
        <p:spPr>
          <a:xfrm>
            <a:off x="178078" y="5742561"/>
            <a:ext cx="6321782" cy="1107996"/>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ptos" panose="020B0004020202020204" pitchFamily="34" charset="0"/>
              </a:rPr>
              <a:t>There is currently a family of six schools in China with WCC, located in the cities of </a:t>
            </a:r>
            <a:r>
              <a:rPr kumimoji="0" lang="en-GB" sz="1100" b="1" i="0" u="none" strike="noStrike" kern="1200" cap="none" spc="0" normalizeH="0" baseline="0" noProof="0" dirty="0">
                <a:ln>
                  <a:noFill/>
                </a:ln>
                <a:solidFill>
                  <a:prstClr val="black"/>
                </a:solidFill>
                <a:effectLst/>
                <a:uLnTx/>
                <a:uFillTx/>
                <a:latin typeface="Aptos" panose="020B0004020202020204" pitchFamily="34" charset="0"/>
              </a:rPr>
              <a:t>Tianjin, Shanghai, Hangzhou and Nantong</a:t>
            </a:r>
            <a:r>
              <a:rPr kumimoji="0" lang="en-GB" sz="1100" b="0" i="0" u="none" strike="noStrike" kern="1200" cap="none" spc="0" normalizeH="0" baseline="0" noProof="0" dirty="0">
                <a:ln>
                  <a:noFill/>
                </a:ln>
                <a:solidFill>
                  <a:prstClr val="black"/>
                </a:solidFill>
                <a:effectLst/>
                <a:uLnTx/>
                <a:uFillTx/>
                <a:latin typeface="Aptos" panose="020B0004020202020204" pitchFamily="34" charset="0"/>
              </a:rPr>
              <a:t>. Three are International schools, open to international students, and three are bilingual Chinese schools which are open to Chinese nationals. All the schools have bespoke</a:t>
            </a:r>
            <a:r>
              <a:rPr lang="en-GB" sz="1100" dirty="0">
                <a:solidFill>
                  <a:prstClr val="black"/>
                </a:solidFill>
                <a:latin typeface="Aptos" panose="020B0004020202020204" pitchFamily="34" charset="0"/>
              </a:rPr>
              <a:t>,</a:t>
            </a:r>
            <a:r>
              <a:rPr kumimoji="0" lang="en-GB" sz="1100" b="0" i="0" u="none" strike="noStrike" kern="1200" cap="none" spc="0" normalizeH="0" baseline="0" noProof="0" dirty="0">
                <a:ln>
                  <a:noFill/>
                </a:ln>
                <a:solidFill>
                  <a:prstClr val="black"/>
                </a:solidFill>
                <a:effectLst/>
                <a:uLnTx/>
                <a:uFillTx/>
                <a:latin typeface="Aptos" panose="020B0004020202020204" pitchFamily="34" charset="0"/>
              </a:rPr>
              <a:t> premium campuses with world-class facilities and deliver a holistic Wellington education with excellent academic outcomes. Alumni of Wellington College China schools now study in the world’s finest universities. </a:t>
            </a:r>
            <a:endParaRPr kumimoji="0" lang="en-US" sz="105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22" name="TextBox 21">
            <a:extLst>
              <a:ext uri="{FF2B5EF4-FFF2-40B4-BE49-F238E27FC236}">
                <a16:creationId xmlns:a16="http://schemas.microsoft.com/office/drawing/2014/main" id="{4B6E0558-D860-A5B7-20A4-8CEA43F96183}"/>
              </a:ext>
            </a:extLst>
          </p:cNvPr>
          <p:cNvSpPr txBox="1"/>
          <p:nvPr/>
        </p:nvSpPr>
        <p:spPr>
          <a:xfrm>
            <a:off x="189508" y="7330193"/>
            <a:ext cx="6310352" cy="76944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WCI Bangkok was opened in 2018 and benefits from a fine quality and forward-thinking campus, that supports the very best holistic education. </a:t>
            </a:r>
            <a:r>
              <a:rPr kumimoji="0" lang="en-GB"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 a competitive market and in its short history, Wellington College Bangkok has been awarded the COBIS Patron’s Accreditation (the first school ever to achieve this within its first year of existence) and Membership of CIS.</a:t>
            </a: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3" name="TextBox 22">
            <a:extLst>
              <a:ext uri="{FF2B5EF4-FFF2-40B4-BE49-F238E27FC236}">
                <a16:creationId xmlns:a16="http://schemas.microsoft.com/office/drawing/2014/main" id="{753339AD-A926-562A-EE35-9F0C55D290DC}"/>
              </a:ext>
            </a:extLst>
          </p:cNvPr>
          <p:cNvSpPr txBox="1"/>
          <p:nvPr/>
        </p:nvSpPr>
        <p:spPr>
          <a:xfrm>
            <a:off x="178078" y="8711053"/>
            <a:ext cx="6183199" cy="600164"/>
          </a:xfrm>
          <a:prstGeom prst="rect">
            <a:avLst/>
          </a:prstGeom>
          <a:noFill/>
        </p:spPr>
        <p:txBody>
          <a:bodyPr wrap="square" rtlCol="0">
            <a:spAutoFit/>
          </a:bodyPr>
          <a:lstStyle/>
          <a:p>
            <a:r>
              <a:rPr lang="en-US" sz="1100" dirty="0">
                <a:latin typeface="Aptos" panose="020B0004020202020204" pitchFamily="34" charset="0"/>
              </a:rPr>
              <a:t>WCI Pune is the eighth school to open in the WCI family and the first of several planned for India. It is a co-educational day and boarding school that opened in September 2023 with a capacity for 800 pupils between the ages of 2 and 18. </a:t>
            </a:r>
          </a:p>
        </p:txBody>
      </p:sp>
      <p:sp>
        <p:nvSpPr>
          <p:cNvPr id="24" name="Freeform 4">
            <a:extLst>
              <a:ext uri="{FF2B5EF4-FFF2-40B4-BE49-F238E27FC236}">
                <a16:creationId xmlns:a16="http://schemas.microsoft.com/office/drawing/2014/main" id="{96791351-713E-3C36-6E6E-C77B76A1E16C}"/>
              </a:ext>
            </a:extLst>
          </p:cNvPr>
          <p:cNvSpPr>
            <a:spLocks noGrp="1" noRot="1" noMove="1" noResize="1" noEditPoints="1" noAdjustHandles="1" noChangeArrowheads="1" noChangeShapeType="1"/>
          </p:cNvSpPr>
          <p:nvPr/>
        </p:nvSpPr>
        <p:spPr>
          <a:xfrm rot="5400000">
            <a:off x="2728018" y="7065762"/>
            <a:ext cx="45719" cy="5076202"/>
          </a:xfrm>
          <a:custGeom>
            <a:avLst/>
            <a:gdLst/>
            <a:ahLst/>
            <a:cxnLst/>
            <a:rect l="l" t="t" r="r" b="b"/>
            <a:pathLst>
              <a:path w="824333" h="2381241">
                <a:moveTo>
                  <a:pt x="0" y="0"/>
                </a:moveTo>
                <a:lnTo>
                  <a:pt x="824333" y="0"/>
                </a:lnTo>
                <a:lnTo>
                  <a:pt x="824333" y="2381241"/>
                </a:lnTo>
                <a:lnTo>
                  <a:pt x="0" y="2381241"/>
                </a:lnTo>
                <a:close/>
              </a:path>
            </a:pathLst>
          </a:custGeom>
          <a:solidFill>
            <a:srgbClr val="FFC000"/>
          </a:solidFill>
          <a:ln w="12700">
            <a:solidFill>
              <a:srgbClr val="FFC000"/>
            </a:solidFill>
          </a:ln>
        </p:spPr>
        <p:txBody>
          <a:bodyPr/>
          <a:lstStyle/>
          <a:p>
            <a:endParaRPr lang="en-GB">
              <a:solidFill>
                <a:srgbClr val="F27D00"/>
              </a:solidFill>
            </a:endParaRPr>
          </a:p>
        </p:txBody>
      </p:sp>
    </p:spTree>
    <p:extLst>
      <p:ext uri="{BB962C8B-B14F-4D97-AF65-F5344CB8AC3E}">
        <p14:creationId xmlns:p14="http://schemas.microsoft.com/office/powerpoint/2010/main" val="3251709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B45C075-458E-EA1C-76DA-2F3EE46B4C9F}"/>
              </a:ext>
            </a:extLst>
          </p:cNvPr>
          <p:cNvSpPr txBox="1"/>
          <p:nvPr/>
        </p:nvSpPr>
        <p:spPr>
          <a:xfrm>
            <a:off x="197213" y="509587"/>
            <a:ext cx="5711068" cy="369332"/>
          </a:xfrm>
          <a:prstGeom prst="rect">
            <a:avLst/>
          </a:prstGeom>
          <a:noFill/>
        </p:spPr>
        <p:txBody>
          <a:bodyPr wrap="square" rtlCol="0">
            <a:spAutoFit/>
          </a:bodyPr>
          <a:lstStyle/>
          <a:p>
            <a:r>
              <a:rPr lang="en-AE" b="1" dirty="0">
                <a:latin typeface="Aptos" panose="020B0004020202020204" pitchFamily="34" charset="0"/>
                <a:cs typeface="Gill Sans" panose="020B0502020104020203" pitchFamily="34" charset="-79"/>
              </a:rPr>
              <a:t>Location: Alaro City, Lagos, Nigeria</a:t>
            </a:r>
          </a:p>
        </p:txBody>
      </p:sp>
      <p:pic>
        <p:nvPicPr>
          <p:cNvPr id="3" name="Picture 2">
            <a:extLst>
              <a:ext uri="{FF2B5EF4-FFF2-40B4-BE49-F238E27FC236}">
                <a16:creationId xmlns:a16="http://schemas.microsoft.com/office/drawing/2014/main" id="{B4F5CB92-72A0-1FB9-0845-6902FDCC9C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02396" y="4930130"/>
            <a:ext cx="4845030" cy="2728269"/>
          </a:xfrm>
          <a:prstGeom prst="rect">
            <a:avLst/>
          </a:prstGeom>
          <a:ln>
            <a:solidFill>
              <a:srgbClr val="000000"/>
            </a:solidFill>
          </a:ln>
        </p:spPr>
      </p:pic>
      <p:cxnSp>
        <p:nvCxnSpPr>
          <p:cNvPr id="2" name="Straight Connector 1">
            <a:extLst>
              <a:ext uri="{FF2B5EF4-FFF2-40B4-BE49-F238E27FC236}">
                <a16:creationId xmlns:a16="http://schemas.microsoft.com/office/drawing/2014/main" id="{6CE18C4A-039C-677A-0AF1-99381A5CAA39}"/>
              </a:ext>
            </a:extLst>
          </p:cNvPr>
          <p:cNvCxnSpPr>
            <a:cxnSpLocks/>
          </p:cNvCxnSpPr>
          <p:nvPr/>
        </p:nvCxnSpPr>
        <p:spPr>
          <a:xfrm>
            <a:off x="316892" y="909261"/>
            <a:ext cx="243218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3941A3C-9423-F6DD-6CC3-2976F8EF90EB}"/>
              </a:ext>
            </a:extLst>
          </p:cNvPr>
          <p:cNvGrpSpPr>
            <a:grpSpLocks noGrp="1" noUngrp="1" noRot="1" noMove="1" noResize="1"/>
          </p:cNvGrpSpPr>
          <p:nvPr/>
        </p:nvGrpSpPr>
        <p:grpSpPr>
          <a:xfrm rot="10800000">
            <a:off x="6595754" y="951061"/>
            <a:ext cx="45719" cy="3005910"/>
            <a:chOff x="0" y="0"/>
            <a:chExt cx="824333" cy="2381241"/>
          </a:xfrm>
          <a:solidFill>
            <a:srgbClr val="F27D00"/>
          </a:solidFill>
        </p:grpSpPr>
        <p:sp>
          <p:nvSpPr>
            <p:cNvPr id="11" name="Freeform 4">
              <a:extLst>
                <a:ext uri="{FF2B5EF4-FFF2-40B4-BE49-F238E27FC236}">
                  <a16:creationId xmlns:a16="http://schemas.microsoft.com/office/drawing/2014/main" id="{73CDE03E-A2A6-AE06-984E-DDDD9B151AE9}"/>
                </a:ext>
              </a:extLst>
            </p:cNvPr>
            <p:cNvSpPr>
              <a:spLocks noGrp="1" noRot="1" noMove="1" noResize="1" noEditPoints="1" noAdjustHandles="1" noChangeArrowheads="1" noChangeShapeType="1"/>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a:solidFill>
                <a:srgbClr val="F27D00"/>
              </a:solidFill>
            </a:ln>
          </p:spPr>
          <p:txBody>
            <a:bodyPr/>
            <a:lstStyle/>
            <a:p>
              <a:endParaRPr lang="en-GB"/>
            </a:p>
          </p:txBody>
        </p:sp>
        <p:sp>
          <p:nvSpPr>
            <p:cNvPr id="12" name="TextBox 11">
              <a:extLst>
                <a:ext uri="{FF2B5EF4-FFF2-40B4-BE49-F238E27FC236}">
                  <a16:creationId xmlns:a16="http://schemas.microsoft.com/office/drawing/2014/main" id="{14E24841-C9A6-5308-C2AC-5FC4186E742B}"/>
                </a:ext>
              </a:extLst>
            </p:cNvPr>
            <p:cNvSpPr txBox="1">
              <a:spLocks noGrp="1" noRot="1" noMove="1" noResize="1" noEditPoints="1" noAdjustHandles="1" noChangeArrowheads="1" noChangeShapeType="1"/>
            </p:cNvSpPr>
            <p:nvPr/>
          </p:nvSpPr>
          <p:spPr>
            <a:xfrm>
              <a:off x="0" y="-57150"/>
              <a:ext cx="824333" cy="2438391"/>
            </a:xfrm>
            <a:prstGeom prst="rect">
              <a:avLst/>
            </a:prstGeom>
            <a:grpFill/>
            <a:ln>
              <a:solidFill>
                <a:srgbClr val="F27D00"/>
              </a:solidFill>
            </a:ln>
          </p:spPr>
          <p:txBody>
            <a:bodyPr lIns="35169" tIns="35169" rIns="35169" bIns="35169" rtlCol="0" anchor="ctr"/>
            <a:lstStyle/>
            <a:p>
              <a:pPr algn="ctr">
                <a:lnSpc>
                  <a:spcPts val="1357"/>
                </a:lnSpc>
              </a:pPr>
              <a:endParaRPr sz="1246" dirty="0"/>
            </a:p>
          </p:txBody>
        </p:sp>
      </p:grpSp>
      <p:sp>
        <p:nvSpPr>
          <p:cNvPr id="4" name="TextBox 3">
            <a:extLst>
              <a:ext uri="{FF2B5EF4-FFF2-40B4-BE49-F238E27FC236}">
                <a16:creationId xmlns:a16="http://schemas.microsoft.com/office/drawing/2014/main" id="{1E8355EB-177C-8AF6-FA41-59F8D1212D20}"/>
              </a:ext>
            </a:extLst>
          </p:cNvPr>
          <p:cNvSpPr txBox="1"/>
          <p:nvPr/>
        </p:nvSpPr>
        <p:spPr>
          <a:xfrm>
            <a:off x="316892" y="1657355"/>
            <a:ext cx="6060096" cy="2292935"/>
          </a:xfrm>
          <a:prstGeom prst="rect">
            <a:avLst/>
          </a:prstGeom>
          <a:noFill/>
        </p:spPr>
        <p:txBody>
          <a:bodyPr wrap="square" rtlCol="0">
            <a:spAutoFit/>
          </a:bodyPr>
          <a:lstStyle/>
          <a:p>
            <a:pPr algn="just"/>
            <a:r>
              <a:rPr lang="en-AE" sz="1100" dirty="0">
                <a:latin typeface="Aptos" panose="020B0004020202020204" pitchFamily="34" charset="0"/>
                <a:cs typeface="Gill Sans" panose="020B0502020104020203" pitchFamily="34" charset="-79"/>
              </a:rPr>
              <a:t>With its rich culture and dynamic economy, Lagos is the ideal location for the first school </a:t>
            </a:r>
            <a:r>
              <a:rPr lang="en-US" sz="1100" dirty="0">
                <a:latin typeface="Aptos" panose="020B0004020202020204" pitchFamily="34" charset="0"/>
                <a:cs typeface="Gill Sans" panose="020B0502020104020203" pitchFamily="34" charset="-79"/>
              </a:rPr>
              <a:t>I</a:t>
            </a:r>
            <a:r>
              <a:rPr lang="en-AE" sz="1100" dirty="0">
                <a:latin typeface="Aptos" panose="020B0004020202020204" pitchFamily="34" charset="0"/>
                <a:cs typeface="Gill Sans" panose="020B0502020104020203" pitchFamily="34" charset="-79"/>
              </a:rPr>
              <a:t>n the Wellington College Education network in Africa. Nigerian parents have a long history </a:t>
            </a:r>
            <a:r>
              <a:rPr lang="en-US" sz="1100" dirty="0">
                <a:latin typeface="Aptos" panose="020B0004020202020204" pitchFamily="34" charset="0"/>
                <a:cs typeface="Gill Sans" panose="020B0502020104020203" pitchFamily="34" charset="-79"/>
              </a:rPr>
              <a:t>of sending their children abroad in pursuit of world-class international education. The school will provide the same standard of excellence, but closer to home.</a:t>
            </a:r>
          </a:p>
          <a:p>
            <a:pPr algn="just"/>
            <a:endParaRPr lang="en-US" sz="1100" dirty="0">
              <a:latin typeface="Aptos" panose="020B0004020202020204" pitchFamily="34" charset="0"/>
              <a:cs typeface="Gill Sans" panose="020B0502020104020203" pitchFamily="34" charset="-79"/>
            </a:endParaRPr>
          </a:p>
          <a:p>
            <a:pPr algn="just"/>
            <a:r>
              <a:rPr lang="en-US" sz="1100" dirty="0">
                <a:latin typeface="Aptos" panose="020B0004020202020204" pitchFamily="34" charset="0"/>
                <a:cs typeface="Gill Sans" panose="020B0502020104020203" pitchFamily="34" charset="-79"/>
              </a:rPr>
              <a:t>Alaro City is a thoughtfully designed urban development envisioned on 2,000 hectares, with dedicated space for commercial, industrial, and residential use – including offices, logistics and warehousing, homes, schools, healthcare facilities, hotels entertainment hubs, and 150 hectares of green and recreational areas.</a:t>
            </a:r>
          </a:p>
          <a:p>
            <a:pPr algn="just"/>
            <a:endParaRPr lang="en-US" sz="1100" dirty="0">
              <a:latin typeface="Aptos" panose="020B0004020202020204" pitchFamily="34" charset="0"/>
              <a:cs typeface="Gill Sans" panose="020B0502020104020203" pitchFamily="34" charset="-79"/>
            </a:endParaRPr>
          </a:p>
          <a:p>
            <a:pPr algn="just"/>
            <a:r>
              <a:rPr lang="en-US" sz="1100" dirty="0">
                <a:latin typeface="Aptos" panose="020B0004020202020204" pitchFamily="34" charset="0"/>
                <a:cs typeface="Gill Sans" panose="020B0502020104020203" pitchFamily="34" charset="-79"/>
              </a:rPr>
              <a:t>Strategically situated just 45 minutes from Victoria Island, Lagos, it lies opposite the site of the upcoming Lagos International Airport. Alaro City also features the largest residential development within the Lekki Free Zone.</a:t>
            </a:r>
            <a:endParaRPr lang="en-AE" sz="1100" dirty="0">
              <a:latin typeface="Aptos" panose="020B0004020202020204" pitchFamily="34" charset="0"/>
              <a:cs typeface="Gill Sans" panose="020B0502020104020203" pitchFamily="34" charset="-79"/>
            </a:endParaRPr>
          </a:p>
        </p:txBody>
      </p:sp>
      <p:sp>
        <p:nvSpPr>
          <p:cNvPr id="6" name="Freeform 4">
            <a:extLst>
              <a:ext uri="{FF2B5EF4-FFF2-40B4-BE49-F238E27FC236}">
                <a16:creationId xmlns:a16="http://schemas.microsoft.com/office/drawing/2014/main" id="{B3B6AEAE-E476-2D2B-CD8C-7FA3FA909317}"/>
              </a:ext>
            </a:extLst>
          </p:cNvPr>
          <p:cNvSpPr>
            <a:spLocks noGrp="1" noRot="1" noMove="1" noResize="1" noEditPoints="1" noAdjustHandles="1" noChangeArrowheads="1" noChangeShapeType="1"/>
          </p:cNvSpPr>
          <p:nvPr/>
        </p:nvSpPr>
        <p:spPr>
          <a:xfrm rot="5400000">
            <a:off x="2832133" y="7065761"/>
            <a:ext cx="45719" cy="5076202"/>
          </a:xfrm>
          <a:custGeom>
            <a:avLst/>
            <a:gdLst/>
            <a:ahLst/>
            <a:cxnLst/>
            <a:rect l="l" t="t" r="r" b="b"/>
            <a:pathLst>
              <a:path w="824333" h="2381241">
                <a:moveTo>
                  <a:pt x="0" y="0"/>
                </a:moveTo>
                <a:lnTo>
                  <a:pt x="824333" y="0"/>
                </a:lnTo>
                <a:lnTo>
                  <a:pt x="824333" y="2381241"/>
                </a:lnTo>
                <a:lnTo>
                  <a:pt x="0" y="2381241"/>
                </a:lnTo>
                <a:close/>
              </a:path>
            </a:pathLst>
          </a:custGeom>
          <a:solidFill>
            <a:srgbClr val="A6D6C9"/>
          </a:solidFill>
          <a:ln w="12700">
            <a:solidFill>
              <a:srgbClr val="A6D6C9"/>
            </a:solidFill>
          </a:ln>
        </p:spPr>
        <p:txBody>
          <a:bodyPr/>
          <a:lstStyle/>
          <a:p>
            <a:endParaRPr lang="en-GB">
              <a:solidFill>
                <a:srgbClr val="F27D00"/>
              </a:solidFill>
            </a:endParaRPr>
          </a:p>
        </p:txBody>
      </p:sp>
    </p:spTree>
    <p:extLst>
      <p:ext uri="{BB962C8B-B14F-4D97-AF65-F5344CB8AC3E}">
        <p14:creationId xmlns:p14="http://schemas.microsoft.com/office/powerpoint/2010/main" val="1583412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FD483-75D0-378C-1D49-4DA462D3C3D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971F157-80D6-6DB2-3269-A6385AC734CD}"/>
              </a:ext>
            </a:extLst>
          </p:cNvPr>
          <p:cNvSpPr txBox="1"/>
          <p:nvPr/>
        </p:nvSpPr>
        <p:spPr>
          <a:xfrm>
            <a:off x="349404" y="548693"/>
            <a:ext cx="5711068" cy="369332"/>
          </a:xfrm>
          <a:prstGeom prst="rect">
            <a:avLst/>
          </a:prstGeom>
          <a:noFill/>
        </p:spPr>
        <p:txBody>
          <a:bodyPr wrap="square" rtlCol="0">
            <a:spAutoFit/>
          </a:bodyPr>
          <a:lstStyle/>
          <a:p>
            <a:r>
              <a:rPr lang="en-AE" b="1" dirty="0">
                <a:latin typeface="Aptos" panose="020B0004020202020204" pitchFamily="34" charset="0"/>
                <a:cs typeface="Gill Sans" panose="020B0502020104020203" pitchFamily="34" charset="-79"/>
              </a:rPr>
              <a:t>Explore Alaro City</a:t>
            </a:r>
          </a:p>
        </p:txBody>
      </p:sp>
      <p:pic>
        <p:nvPicPr>
          <p:cNvPr id="20" name="Picture 19">
            <a:extLst>
              <a:ext uri="{FF2B5EF4-FFF2-40B4-BE49-F238E27FC236}">
                <a16:creationId xmlns:a16="http://schemas.microsoft.com/office/drawing/2014/main" id="{05DAB0C5-6768-D9E4-90C9-69CFA5016523}"/>
              </a:ext>
            </a:extLst>
          </p:cNvPr>
          <p:cNvPicPr>
            <a:picLocks noGrp="1" noRot="1" noChangeAspect="1" noMove="1" noResize="1" noEditPoints="1" noAdjustHandles="1" noChangeArrowheads="1" noChangeShapeType="1" noCrop="1"/>
          </p:cNvPicPr>
          <p:nvPr/>
        </p:nvPicPr>
        <p:blipFill>
          <a:blip r:embed="rId2"/>
          <a:stretch>
            <a:fillRect/>
          </a:stretch>
        </p:blipFill>
        <p:spPr>
          <a:xfrm>
            <a:off x="482091" y="5100741"/>
            <a:ext cx="2720805" cy="1876882"/>
          </a:xfrm>
          <a:prstGeom prst="rect">
            <a:avLst/>
          </a:prstGeom>
        </p:spPr>
      </p:pic>
      <p:pic>
        <p:nvPicPr>
          <p:cNvPr id="26" name="Picture 25">
            <a:extLst>
              <a:ext uri="{FF2B5EF4-FFF2-40B4-BE49-F238E27FC236}">
                <a16:creationId xmlns:a16="http://schemas.microsoft.com/office/drawing/2014/main" id="{4122D903-A9C8-E783-DC5F-EE268405C4EF}"/>
              </a:ext>
            </a:extLst>
          </p:cNvPr>
          <p:cNvPicPr>
            <a:picLocks noGrp="1" noRot="1" noChangeAspect="1" noMove="1" noResize="1" noEditPoints="1" noAdjustHandles="1" noChangeArrowheads="1" noChangeShapeType="1" noCrop="1"/>
          </p:cNvPicPr>
          <p:nvPr/>
        </p:nvPicPr>
        <p:blipFill>
          <a:blip r:embed="rId3"/>
          <a:stretch>
            <a:fillRect/>
          </a:stretch>
        </p:blipFill>
        <p:spPr>
          <a:xfrm>
            <a:off x="3607711" y="5100741"/>
            <a:ext cx="2702710" cy="1876882"/>
          </a:xfrm>
          <a:prstGeom prst="rect">
            <a:avLst/>
          </a:prstGeom>
        </p:spPr>
      </p:pic>
      <p:pic>
        <p:nvPicPr>
          <p:cNvPr id="28" name="Picture 27">
            <a:extLst>
              <a:ext uri="{FF2B5EF4-FFF2-40B4-BE49-F238E27FC236}">
                <a16:creationId xmlns:a16="http://schemas.microsoft.com/office/drawing/2014/main" id="{1804068D-72D0-8B71-2D56-DBD0A93A79FA}"/>
              </a:ext>
            </a:extLst>
          </p:cNvPr>
          <p:cNvPicPr>
            <a:picLocks noGrp="1" noRot="1" noChangeAspect="1" noMove="1" noResize="1" noEditPoints="1" noAdjustHandles="1" noChangeArrowheads="1" noChangeShapeType="1" noCrop="1"/>
          </p:cNvPicPr>
          <p:nvPr/>
        </p:nvPicPr>
        <p:blipFill>
          <a:blip r:embed="rId4"/>
          <a:stretch>
            <a:fillRect/>
          </a:stretch>
        </p:blipFill>
        <p:spPr>
          <a:xfrm>
            <a:off x="482091" y="7354016"/>
            <a:ext cx="2768200" cy="1916979"/>
          </a:xfrm>
          <a:prstGeom prst="rect">
            <a:avLst/>
          </a:prstGeom>
        </p:spPr>
      </p:pic>
      <p:pic>
        <p:nvPicPr>
          <p:cNvPr id="30" name="Picture 29">
            <a:extLst>
              <a:ext uri="{FF2B5EF4-FFF2-40B4-BE49-F238E27FC236}">
                <a16:creationId xmlns:a16="http://schemas.microsoft.com/office/drawing/2014/main" id="{75AB5A4D-B199-4C70-83F1-352B03B2483C}"/>
              </a:ext>
            </a:extLst>
          </p:cNvPr>
          <p:cNvPicPr>
            <a:picLocks noGrp="1" noRot="1" noChangeAspect="1" noMove="1" noResize="1" noEditPoints="1" noAdjustHandles="1" noChangeArrowheads="1" noChangeShapeType="1" noCrop="1"/>
          </p:cNvPicPr>
          <p:nvPr/>
        </p:nvPicPr>
        <p:blipFill>
          <a:blip r:embed="rId5"/>
          <a:stretch>
            <a:fillRect/>
          </a:stretch>
        </p:blipFill>
        <p:spPr>
          <a:xfrm>
            <a:off x="3607711" y="7354016"/>
            <a:ext cx="2695657" cy="1916979"/>
          </a:xfrm>
          <a:prstGeom prst="rect">
            <a:avLst/>
          </a:prstGeom>
        </p:spPr>
      </p:pic>
      <p:sp>
        <p:nvSpPr>
          <p:cNvPr id="32" name="TextBox 31">
            <a:extLst>
              <a:ext uri="{FF2B5EF4-FFF2-40B4-BE49-F238E27FC236}">
                <a16:creationId xmlns:a16="http://schemas.microsoft.com/office/drawing/2014/main" id="{2DD7770D-7466-A2F9-302C-7D64F77DA59B}"/>
              </a:ext>
            </a:extLst>
          </p:cNvPr>
          <p:cNvSpPr txBox="1">
            <a:spLocks noGrp="1" noRot="1" noMove="1" noResize="1" noEditPoints="1" noAdjustHandles="1" noChangeArrowheads="1" noChangeShapeType="1"/>
          </p:cNvSpPr>
          <p:nvPr/>
        </p:nvSpPr>
        <p:spPr>
          <a:xfrm>
            <a:off x="482091" y="6648172"/>
            <a:ext cx="2625497" cy="246221"/>
          </a:xfrm>
          <a:prstGeom prst="rect">
            <a:avLst/>
          </a:prstGeom>
          <a:noFill/>
        </p:spPr>
        <p:txBody>
          <a:bodyPr wrap="square">
            <a:spAutoFit/>
          </a:bodyPr>
          <a:lstStyle/>
          <a:p>
            <a:r>
              <a:rPr lang="en-US" sz="1000" dirty="0">
                <a:solidFill>
                  <a:schemeClr val="bg1"/>
                </a:solidFill>
                <a:effectLst/>
                <a:latin typeface="Helvetica" pitchFamily="2" charset="0"/>
              </a:rPr>
              <a:t>Universal Homes Leisure Park in Alaro City</a:t>
            </a:r>
          </a:p>
        </p:txBody>
      </p:sp>
      <p:sp>
        <p:nvSpPr>
          <p:cNvPr id="34" name="TextBox 33">
            <a:extLst>
              <a:ext uri="{FF2B5EF4-FFF2-40B4-BE49-F238E27FC236}">
                <a16:creationId xmlns:a16="http://schemas.microsoft.com/office/drawing/2014/main" id="{57687307-04E6-CDED-32A0-352EABFA1F66}"/>
              </a:ext>
            </a:extLst>
          </p:cNvPr>
          <p:cNvSpPr txBox="1">
            <a:spLocks noGrp="1" noRot="1" noMove="1" noResize="1" noEditPoints="1" noAdjustHandles="1" noChangeArrowheads="1" noChangeShapeType="1"/>
          </p:cNvSpPr>
          <p:nvPr/>
        </p:nvSpPr>
        <p:spPr>
          <a:xfrm>
            <a:off x="3621709" y="6659018"/>
            <a:ext cx="2188589" cy="246221"/>
          </a:xfrm>
          <a:prstGeom prst="rect">
            <a:avLst/>
          </a:prstGeom>
          <a:noFill/>
        </p:spPr>
        <p:txBody>
          <a:bodyPr wrap="square">
            <a:spAutoFit/>
          </a:bodyPr>
          <a:lstStyle/>
          <a:p>
            <a:r>
              <a:rPr lang="en-US" sz="1000" dirty="0">
                <a:solidFill>
                  <a:schemeClr val="bg1"/>
                </a:solidFill>
                <a:effectLst/>
                <a:latin typeface="Helvetica" pitchFamily="2" charset="0"/>
              </a:rPr>
              <a:t>Beach Club 30 min from Alaro City</a:t>
            </a:r>
          </a:p>
        </p:txBody>
      </p:sp>
      <p:sp>
        <p:nvSpPr>
          <p:cNvPr id="36" name="TextBox 35">
            <a:extLst>
              <a:ext uri="{FF2B5EF4-FFF2-40B4-BE49-F238E27FC236}">
                <a16:creationId xmlns:a16="http://schemas.microsoft.com/office/drawing/2014/main" id="{7C5D0161-D78D-7021-5E8C-05DFDD46D8D4}"/>
              </a:ext>
            </a:extLst>
          </p:cNvPr>
          <p:cNvSpPr txBox="1">
            <a:spLocks noGrp="1" noRot="1" noMove="1" noResize="1" noEditPoints="1" noAdjustHandles="1" noChangeArrowheads="1" noChangeShapeType="1"/>
          </p:cNvSpPr>
          <p:nvPr/>
        </p:nvSpPr>
        <p:spPr>
          <a:xfrm>
            <a:off x="3621709" y="8935844"/>
            <a:ext cx="2188589" cy="246220"/>
          </a:xfrm>
          <a:prstGeom prst="rect">
            <a:avLst/>
          </a:prstGeom>
          <a:noFill/>
        </p:spPr>
        <p:txBody>
          <a:bodyPr wrap="square">
            <a:spAutoFit/>
          </a:bodyPr>
          <a:lstStyle/>
          <a:p>
            <a:r>
              <a:rPr lang="en-US" sz="1000" dirty="0">
                <a:solidFill>
                  <a:schemeClr val="bg1"/>
                </a:solidFill>
                <a:effectLst/>
                <a:latin typeface="Helvetica" pitchFamily="2" charset="0"/>
              </a:rPr>
              <a:t>Golf Resort 25min from Alaro City</a:t>
            </a:r>
          </a:p>
        </p:txBody>
      </p:sp>
      <p:sp>
        <p:nvSpPr>
          <p:cNvPr id="39" name="TextBox 38">
            <a:extLst>
              <a:ext uri="{FF2B5EF4-FFF2-40B4-BE49-F238E27FC236}">
                <a16:creationId xmlns:a16="http://schemas.microsoft.com/office/drawing/2014/main" id="{FFC1565C-FED5-58E3-64F0-4C4490EE8591}"/>
              </a:ext>
            </a:extLst>
          </p:cNvPr>
          <p:cNvSpPr txBox="1">
            <a:spLocks noGrp="1" noRot="1" noMove="1" noResize="1" noEditPoints="1" noAdjustHandles="1" noChangeArrowheads="1" noChangeShapeType="1"/>
          </p:cNvSpPr>
          <p:nvPr/>
        </p:nvSpPr>
        <p:spPr>
          <a:xfrm>
            <a:off x="494067" y="8937574"/>
            <a:ext cx="3630704" cy="246221"/>
          </a:xfrm>
          <a:prstGeom prst="rect">
            <a:avLst/>
          </a:prstGeom>
          <a:noFill/>
        </p:spPr>
        <p:txBody>
          <a:bodyPr wrap="square">
            <a:spAutoFit/>
          </a:bodyPr>
          <a:lstStyle/>
          <a:p>
            <a:r>
              <a:rPr lang="en-US" sz="1000" dirty="0">
                <a:solidFill>
                  <a:schemeClr val="bg1"/>
                </a:solidFill>
                <a:effectLst/>
                <a:latin typeface="Helvetica" pitchFamily="2" charset="0"/>
              </a:rPr>
              <a:t>Ziplining Project in Alaro City</a:t>
            </a:r>
          </a:p>
        </p:txBody>
      </p:sp>
      <p:cxnSp>
        <p:nvCxnSpPr>
          <p:cNvPr id="7" name="Straight Connector 6">
            <a:extLst>
              <a:ext uri="{FF2B5EF4-FFF2-40B4-BE49-F238E27FC236}">
                <a16:creationId xmlns:a16="http://schemas.microsoft.com/office/drawing/2014/main" id="{87A506CB-ADB2-12CA-3CE1-65F5DC0094A6}"/>
              </a:ext>
            </a:extLst>
          </p:cNvPr>
          <p:cNvCxnSpPr>
            <a:cxnSpLocks/>
          </p:cNvCxnSpPr>
          <p:nvPr/>
        </p:nvCxnSpPr>
        <p:spPr>
          <a:xfrm flipV="1">
            <a:off x="436738" y="918025"/>
            <a:ext cx="1648568" cy="19229"/>
          </a:xfrm>
          <a:prstGeom prst="line">
            <a:avLst/>
          </a:prstGeom>
          <a:ln w="28575">
            <a:solidFill>
              <a:srgbClr val="A6D6C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105104-4FBF-B57E-0B61-3966BB61C6F7}"/>
              </a:ext>
            </a:extLst>
          </p:cNvPr>
          <p:cNvSpPr txBox="1"/>
          <p:nvPr/>
        </p:nvSpPr>
        <p:spPr>
          <a:xfrm>
            <a:off x="356778" y="1261640"/>
            <a:ext cx="6144443" cy="2800767"/>
          </a:xfrm>
          <a:prstGeom prst="rect">
            <a:avLst/>
          </a:prstGeom>
          <a:noFill/>
        </p:spPr>
        <p:txBody>
          <a:bodyPr wrap="square" rtlCol="0">
            <a:spAutoFit/>
          </a:bodyPr>
          <a:lstStyle/>
          <a:p>
            <a:endParaRPr lang="en-GB" sz="1100" dirty="0">
              <a:latin typeface="Aptos" panose="020B0004020202020204" pitchFamily="34" charset="0"/>
            </a:endParaRPr>
          </a:p>
          <a:p>
            <a:r>
              <a:rPr lang="en-GB" sz="1100" dirty="0">
                <a:latin typeface="Aptos" panose="020B0004020202020204" pitchFamily="34" charset="0"/>
              </a:rPr>
              <a:t>Alaro City is committed to creating a vibrant, secure, and enriching environment for teachers and their families.</a:t>
            </a:r>
          </a:p>
          <a:p>
            <a:endParaRPr lang="en-GB" sz="1100" dirty="0">
              <a:latin typeface="Aptos" panose="020B0004020202020204" pitchFamily="34" charset="0"/>
            </a:endParaRPr>
          </a:p>
          <a:p>
            <a:r>
              <a:rPr lang="en-GB" sz="1100" dirty="0">
                <a:latin typeface="Aptos" panose="020B0004020202020204" pitchFamily="34" charset="0"/>
              </a:rPr>
              <a:t>Features will include a beach club, leisure centre, retail outlets, and dedicated recreational facilities. We are actively identifying locations for outdoor experiences such as zip lining and bush park.</a:t>
            </a:r>
          </a:p>
          <a:p>
            <a:pPr marL="0" marR="0" lvl="0" indent="0" algn="l" defTabSz="457200" rtl="0" eaLnBrk="1" fontAlgn="auto" latinLnBrk="0" hangingPunct="1">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457200" rtl="0" eaLnBrk="1" fontAlgn="auto" latinLnBrk="0" hangingPunct="1">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Alaro City is a 25-minute drive from the Atlantic Ocean, with access to beautiful beach clubs, golf resorts, and other leisure destinations.</a:t>
            </a:r>
          </a:p>
          <a:p>
            <a:pPr marL="0" marR="0" lvl="0" indent="0" algn="l" defTabSz="457200" rtl="0" eaLnBrk="1" fontAlgn="auto" latinLnBrk="0" hangingPunct="1">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457200" rtl="0" eaLnBrk="1" fontAlgn="auto" latinLnBrk="0" hangingPunct="1">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Safety is a core priority: Lagos State is widely recognised as the safest State in Nigeria, with the Lekki Free Zone – where Alaro City is located – offering the highest level of security in the State. Alaro City further enhances this with its own integrated infrastructure and private security.</a:t>
            </a:r>
          </a:p>
          <a:p>
            <a:pPr marL="0" marR="0" lvl="0" indent="0" algn="l" defTabSz="457200" rtl="0" eaLnBrk="1" fontAlgn="auto" latinLnBrk="0" hangingPunct="1">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457200" rtl="0" eaLnBrk="1" fontAlgn="auto" latinLnBrk="0" hangingPunct="1">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Together, these elements make Alaro City an inspiring and supportive place to live and work.</a:t>
            </a:r>
            <a:endParaRPr lang="en-GB" sz="1100" dirty="0">
              <a:latin typeface="Aptos" panose="020B0004020202020204" pitchFamily="34" charset="0"/>
            </a:endParaRPr>
          </a:p>
        </p:txBody>
      </p:sp>
      <p:grpSp>
        <p:nvGrpSpPr>
          <p:cNvPr id="12" name="Group 11">
            <a:extLst>
              <a:ext uri="{FF2B5EF4-FFF2-40B4-BE49-F238E27FC236}">
                <a16:creationId xmlns:a16="http://schemas.microsoft.com/office/drawing/2014/main" id="{BF6D4253-072D-CF6B-8C55-F1F262BD5E1E}"/>
              </a:ext>
            </a:extLst>
          </p:cNvPr>
          <p:cNvGrpSpPr/>
          <p:nvPr/>
        </p:nvGrpSpPr>
        <p:grpSpPr>
          <a:xfrm rot="5400000">
            <a:off x="5003623" y="-1044023"/>
            <a:ext cx="45719" cy="2543922"/>
            <a:chOff x="0" y="0"/>
            <a:chExt cx="824333" cy="2537868"/>
          </a:xfrm>
          <a:solidFill>
            <a:srgbClr val="FFC000"/>
          </a:solidFill>
        </p:grpSpPr>
        <p:sp>
          <p:nvSpPr>
            <p:cNvPr id="13" name="Freeform 4">
              <a:extLst>
                <a:ext uri="{FF2B5EF4-FFF2-40B4-BE49-F238E27FC236}">
                  <a16:creationId xmlns:a16="http://schemas.microsoft.com/office/drawing/2014/main" id="{BCA9C658-94C4-F7D3-B669-E866F7341E92}"/>
                </a:ext>
              </a:extLst>
            </p:cNvPr>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FFC000"/>
              </a:solidFill>
            </a:ln>
          </p:spPr>
          <p:txBody>
            <a:bodyPr/>
            <a:lstStyle/>
            <a:p>
              <a:endParaRPr lang="en-GB"/>
            </a:p>
          </p:txBody>
        </p:sp>
        <p:sp>
          <p:nvSpPr>
            <p:cNvPr id="14" name="TextBox 13">
              <a:extLst>
                <a:ext uri="{FF2B5EF4-FFF2-40B4-BE49-F238E27FC236}">
                  <a16:creationId xmlns:a16="http://schemas.microsoft.com/office/drawing/2014/main" id="{620EB069-6C98-A36E-69DF-DB77664B4952}"/>
                </a:ext>
              </a:extLst>
            </p:cNvPr>
            <p:cNvSpPr txBox="1"/>
            <p:nvPr/>
          </p:nvSpPr>
          <p:spPr>
            <a:xfrm>
              <a:off x="0" y="99477"/>
              <a:ext cx="824333" cy="2438391"/>
            </a:xfrm>
            <a:prstGeom prst="rect">
              <a:avLst/>
            </a:prstGeom>
            <a:grpFill/>
            <a:ln w="12700">
              <a:solidFill>
                <a:srgbClr val="FFC000"/>
              </a:solidFill>
            </a:ln>
          </p:spPr>
          <p:txBody>
            <a:bodyPr lIns="35169" tIns="35169" rIns="35169" bIns="35169" rtlCol="0" anchor="ctr"/>
            <a:lstStyle/>
            <a:p>
              <a:pPr algn="ctr">
                <a:lnSpc>
                  <a:spcPts val="1357"/>
                </a:lnSpc>
              </a:pPr>
              <a:endParaRPr sz="1246" dirty="0"/>
            </a:p>
          </p:txBody>
        </p:sp>
      </p:grpSp>
      <p:sp>
        <p:nvSpPr>
          <p:cNvPr id="2" name="Freeform 4">
            <a:extLst>
              <a:ext uri="{FF2B5EF4-FFF2-40B4-BE49-F238E27FC236}">
                <a16:creationId xmlns:a16="http://schemas.microsoft.com/office/drawing/2014/main" id="{6B52AE11-3A51-55A6-9C5E-F9E2A39BFD3B}"/>
              </a:ext>
            </a:extLst>
          </p:cNvPr>
          <p:cNvSpPr/>
          <p:nvPr/>
        </p:nvSpPr>
        <p:spPr>
          <a:xfrm rot="5400000">
            <a:off x="2818155" y="7068694"/>
            <a:ext cx="45719" cy="5076202"/>
          </a:xfrm>
          <a:custGeom>
            <a:avLst/>
            <a:gdLst/>
            <a:ahLst/>
            <a:cxnLst/>
            <a:rect l="l" t="t" r="r" b="b"/>
            <a:pathLst>
              <a:path w="824333" h="2381241">
                <a:moveTo>
                  <a:pt x="0" y="0"/>
                </a:moveTo>
                <a:lnTo>
                  <a:pt x="824333" y="0"/>
                </a:lnTo>
                <a:lnTo>
                  <a:pt x="824333" y="2381241"/>
                </a:lnTo>
                <a:lnTo>
                  <a:pt x="0" y="2381241"/>
                </a:lnTo>
                <a:close/>
              </a:path>
            </a:pathLst>
          </a:custGeom>
          <a:solidFill>
            <a:srgbClr val="F27D00"/>
          </a:solidFill>
          <a:ln w="12700">
            <a:solidFill>
              <a:srgbClr val="F27D00"/>
            </a:solidFill>
          </a:ln>
        </p:spPr>
        <p:txBody>
          <a:bodyPr/>
          <a:lstStyle/>
          <a:p>
            <a:endParaRPr lang="en-GB">
              <a:solidFill>
                <a:srgbClr val="F27D00"/>
              </a:solidFill>
            </a:endParaRPr>
          </a:p>
        </p:txBody>
      </p:sp>
    </p:spTree>
    <p:extLst>
      <p:ext uri="{BB962C8B-B14F-4D97-AF65-F5344CB8AC3E}">
        <p14:creationId xmlns:p14="http://schemas.microsoft.com/office/powerpoint/2010/main" val="3124233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0CBD05-B121-0661-6522-16CC29F62F35}"/>
              </a:ext>
            </a:extLst>
          </p:cNvPr>
          <p:cNvSpPr txBox="1"/>
          <p:nvPr/>
        </p:nvSpPr>
        <p:spPr>
          <a:xfrm>
            <a:off x="216527" y="877165"/>
            <a:ext cx="6248831" cy="2646878"/>
          </a:xfrm>
          <a:prstGeom prst="rect">
            <a:avLst/>
          </a:prstGeom>
          <a:noFill/>
        </p:spPr>
        <p:txBody>
          <a:bodyPr wrap="square" rtlCol="0">
            <a:spAutoFit/>
          </a:bodyPr>
          <a:lstStyle/>
          <a:p>
            <a:r>
              <a:rPr lang="en-US" sz="1200" b="1" dirty="0">
                <a:latin typeface="Aptos" panose="020B0004020202020204" pitchFamily="34" charset="0"/>
              </a:rPr>
              <a:t>Position Overview</a:t>
            </a:r>
          </a:p>
          <a:p>
            <a:endParaRPr lang="en-US" sz="1100" dirty="0">
              <a:latin typeface="Aptos" panose="020B0004020202020204" pitchFamily="34" charset="0"/>
            </a:endParaRPr>
          </a:p>
          <a:p>
            <a:r>
              <a:rPr lang="en-US" sz="1100" dirty="0">
                <a:latin typeface="Aptos" panose="020B0004020202020204" pitchFamily="34" charset="0"/>
              </a:rPr>
              <a:t>The Founding Master (Headteacher) will provide visionary leadership, strategic direction, and operational oversight in establishing Wellington College International Lagos as the leading international, co-educational boarding and day school in West Africa. </a:t>
            </a:r>
          </a:p>
          <a:p>
            <a:endParaRPr lang="en-US" sz="1100" dirty="0">
              <a:latin typeface="Aptos" panose="020B0004020202020204" pitchFamily="34" charset="0"/>
            </a:endParaRPr>
          </a:p>
          <a:p>
            <a:r>
              <a:rPr lang="en-US" sz="1100" dirty="0">
                <a:latin typeface="Aptos" panose="020B0004020202020204" pitchFamily="34" charset="0"/>
              </a:rPr>
              <a:t>This role requires an entrepreneurial educator with a proven track record of school leadership, an ability to develop world-class teaching and learning, and the skills to build a thriving community from inception.</a:t>
            </a:r>
          </a:p>
          <a:p>
            <a:endParaRPr lang="en-US" sz="1100" dirty="0">
              <a:latin typeface="Aptos" panose="020B0004020202020204" pitchFamily="34" charset="0"/>
            </a:endParaRPr>
          </a:p>
          <a:p>
            <a:r>
              <a:rPr lang="en-US" sz="1100" dirty="0">
                <a:latin typeface="Aptos" panose="020B0004020202020204" pitchFamily="34" charset="0"/>
              </a:rPr>
              <a:t>The Master will initially report to the Director of Education (during the pre-opening phase) and then the Board of Governors (from opening) and will be responsible for the overall academic, operational, pastoral, and financial performance of the school.</a:t>
            </a:r>
          </a:p>
          <a:p>
            <a:pPr lvl="0">
              <a:defRPr/>
            </a:pPr>
            <a:endParaRPr lang="en-US" sz="1100" dirty="0">
              <a:solidFill>
                <a:prstClr val="black"/>
              </a:solidFill>
              <a:latin typeface="Aptos" panose="020B0004020202020204" pitchFamily="34" charset="0"/>
            </a:endParaRPr>
          </a:p>
          <a:p>
            <a:pPr lvl="0">
              <a:defRPr/>
            </a:pPr>
            <a:r>
              <a:rPr lang="en-US" sz="1100" dirty="0">
                <a:solidFill>
                  <a:prstClr val="black"/>
                </a:solidFill>
                <a:latin typeface="Aptos" panose="020B0004020202020204" pitchFamily="34" charset="0"/>
              </a:rPr>
              <a:t>Master is also an ex officio, non-voting member of the school’s Board of Governors.</a:t>
            </a:r>
            <a:endParaRPr lang="en-US" sz="1100" dirty="0">
              <a:latin typeface="Aptos" panose="020B0004020202020204" pitchFamily="34" charset="0"/>
            </a:endParaRPr>
          </a:p>
        </p:txBody>
      </p:sp>
      <p:sp>
        <p:nvSpPr>
          <p:cNvPr id="3" name="TextBox 2">
            <a:extLst>
              <a:ext uri="{FF2B5EF4-FFF2-40B4-BE49-F238E27FC236}">
                <a16:creationId xmlns:a16="http://schemas.microsoft.com/office/drawing/2014/main" id="{76429A4A-56FE-5B4F-D724-612CFF7B53C5}"/>
              </a:ext>
            </a:extLst>
          </p:cNvPr>
          <p:cNvSpPr txBox="1"/>
          <p:nvPr/>
        </p:nvSpPr>
        <p:spPr>
          <a:xfrm>
            <a:off x="209762" y="396888"/>
            <a:ext cx="5711068" cy="369332"/>
          </a:xfrm>
          <a:prstGeom prst="rect">
            <a:avLst/>
          </a:prstGeom>
          <a:noFill/>
        </p:spPr>
        <p:txBody>
          <a:bodyPr wrap="square" rtlCol="0">
            <a:spAutoFit/>
          </a:bodyPr>
          <a:lstStyle/>
          <a:p>
            <a:r>
              <a:rPr lang="en-AE" b="1" dirty="0">
                <a:latin typeface="Aptos" panose="020B0004020202020204" pitchFamily="34" charset="0"/>
                <a:cs typeface="Gill Sans" panose="020B0502020104020203" pitchFamily="34" charset="-79"/>
              </a:rPr>
              <a:t>Role and Job Specification </a:t>
            </a:r>
          </a:p>
        </p:txBody>
      </p:sp>
      <p:cxnSp>
        <p:nvCxnSpPr>
          <p:cNvPr id="2" name="Straight Connector 1">
            <a:extLst>
              <a:ext uri="{FF2B5EF4-FFF2-40B4-BE49-F238E27FC236}">
                <a16:creationId xmlns:a16="http://schemas.microsoft.com/office/drawing/2014/main" id="{74B2713A-DB80-E26F-61E4-719C624B91EE}"/>
              </a:ext>
            </a:extLst>
          </p:cNvPr>
          <p:cNvCxnSpPr>
            <a:cxnSpLocks/>
          </p:cNvCxnSpPr>
          <p:nvPr/>
        </p:nvCxnSpPr>
        <p:spPr>
          <a:xfrm>
            <a:off x="302914" y="766220"/>
            <a:ext cx="2193946" cy="0"/>
          </a:xfrm>
          <a:prstGeom prst="line">
            <a:avLst/>
          </a:prstGeom>
          <a:ln w="28575">
            <a:solidFill>
              <a:srgbClr val="F27D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72F20C-470E-9D83-21F3-51A51D8D10D1}"/>
              </a:ext>
            </a:extLst>
          </p:cNvPr>
          <p:cNvSpPr txBox="1"/>
          <p:nvPr/>
        </p:nvSpPr>
        <p:spPr>
          <a:xfrm>
            <a:off x="209762" y="4397900"/>
            <a:ext cx="6248831" cy="518603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Strategic Leadership</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Articulate a vision that combines Wellington’s brand strengths with Nigerian expertise and culture, to develop a truly unique and pioneering school for Africa.</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Lead the design, establishment, and growth of the school, ensuring alignment with Wellington’s vision, mission, and values.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Develop and implement the school’s founding strategy, policies, and structures.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Establish a culture of high expectations, innovation, and inclusivity for students and staff.</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Build strong relationships with the Board, parents, external partners, and the wider community.</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Ensure the school meets international accreditation standards and local regulatory requirements.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prstClr val="black"/>
              </a:solidFill>
              <a:latin typeface="Aptos" panose="020B0004020202020204" pitchFamily="34" charset="0"/>
            </a:endParaRPr>
          </a:p>
          <a:p>
            <a:pPr lvl="0">
              <a:defRPr/>
            </a:pPr>
            <a:r>
              <a:rPr lang="en-US" sz="1100" b="1" dirty="0">
                <a:solidFill>
                  <a:prstClr val="black"/>
                </a:solidFill>
                <a:latin typeface="Aptos" panose="020B0004020202020204" pitchFamily="34" charset="0"/>
              </a:rPr>
              <a:t>Academic Excellence</a:t>
            </a:r>
          </a:p>
          <a:p>
            <a:pPr marL="171450" lvl="0" indent="-171450">
              <a:buFont typeface="Arial" panose="020B0604020202020204" pitchFamily="34" charset="0"/>
              <a:buChar char="•"/>
              <a:defRPr/>
            </a:pPr>
            <a:endParaRPr lang="en-US" sz="1100" dirty="0">
              <a:solidFill>
                <a:prstClr val="black"/>
              </a:solidFill>
              <a:latin typeface="Aptos" panose="020B0004020202020204" pitchFamily="34" charset="0"/>
            </a:endParaRPr>
          </a:p>
          <a:p>
            <a:pPr marL="171450" lvl="0" indent="-171450">
              <a:buFont typeface="Arial" panose="020B0604020202020204" pitchFamily="34" charset="0"/>
              <a:buChar char="•"/>
              <a:defRPr/>
            </a:pPr>
            <a:r>
              <a:rPr lang="en-US" sz="1100" dirty="0">
                <a:solidFill>
                  <a:prstClr val="black"/>
                </a:solidFill>
                <a:latin typeface="Aptos" panose="020B0004020202020204" pitchFamily="34" charset="0"/>
              </a:rPr>
              <a:t>Design and implement a rigorous, curriculum that prepares students for success at A level and entry to the leading global universities, including Oxbridge and Ivy League.</a:t>
            </a:r>
          </a:p>
          <a:p>
            <a:pPr marL="171450" lvl="0" indent="-171450">
              <a:buFont typeface="Arial" panose="020B0604020202020204" pitchFamily="34" charset="0"/>
              <a:buChar char="•"/>
              <a:defRPr/>
            </a:pPr>
            <a:endParaRPr lang="en-US" sz="1100" dirty="0">
              <a:solidFill>
                <a:prstClr val="black"/>
              </a:solidFill>
              <a:latin typeface="Aptos" panose="020B0004020202020204" pitchFamily="34" charset="0"/>
            </a:endParaRPr>
          </a:p>
          <a:p>
            <a:pPr marL="171450" lvl="0" indent="-171450">
              <a:buFont typeface="Arial" panose="020B0604020202020204" pitchFamily="34" charset="0"/>
              <a:buChar char="•"/>
              <a:defRPr/>
            </a:pPr>
            <a:r>
              <a:rPr lang="en-US" sz="1100" dirty="0">
                <a:solidFill>
                  <a:prstClr val="black"/>
                </a:solidFill>
                <a:latin typeface="Aptos" panose="020B0004020202020204" pitchFamily="34" charset="0"/>
              </a:rPr>
              <a:t>Recruit, mentor, and retain a diverse, high-performing teaching faculty.</a:t>
            </a:r>
          </a:p>
          <a:p>
            <a:pPr marL="171450" lvl="0" indent="-171450">
              <a:buFont typeface="Arial" panose="020B0604020202020204" pitchFamily="34" charset="0"/>
              <a:buChar char="•"/>
              <a:defRPr/>
            </a:pPr>
            <a:endParaRPr lang="en-US" sz="1100" dirty="0">
              <a:solidFill>
                <a:prstClr val="black"/>
              </a:solidFill>
              <a:latin typeface="Aptos" panose="020B0004020202020204" pitchFamily="34" charset="0"/>
            </a:endParaRPr>
          </a:p>
          <a:p>
            <a:pPr marL="171450" lvl="0" indent="-171450">
              <a:buFont typeface="Arial" panose="020B0604020202020204" pitchFamily="34" charset="0"/>
              <a:buChar char="•"/>
              <a:defRPr/>
            </a:pPr>
            <a:r>
              <a:rPr lang="en-US" sz="1100" dirty="0">
                <a:solidFill>
                  <a:prstClr val="black"/>
                </a:solidFill>
                <a:latin typeface="Aptos" panose="020B0004020202020204" pitchFamily="34" charset="0"/>
              </a:rPr>
              <a:t>Establish systems for assessment, reporting, and academic monitoring to ensure excellent student outcomes.</a:t>
            </a:r>
          </a:p>
          <a:p>
            <a:pPr marL="171450" lvl="0" indent="-171450">
              <a:buFont typeface="Arial" panose="020B0604020202020204" pitchFamily="34" charset="0"/>
              <a:buChar char="•"/>
              <a:defRPr/>
            </a:pPr>
            <a:endParaRPr lang="en-US" sz="1100" dirty="0">
              <a:solidFill>
                <a:prstClr val="black"/>
              </a:solidFill>
              <a:latin typeface="Aptos" panose="020B0004020202020204" pitchFamily="34" charset="0"/>
            </a:endParaRPr>
          </a:p>
          <a:p>
            <a:pPr marL="171450" lvl="0" indent="-171450">
              <a:buFont typeface="Arial" panose="020B0604020202020204" pitchFamily="34" charset="0"/>
              <a:buChar char="•"/>
              <a:defRPr/>
            </a:pPr>
            <a:r>
              <a:rPr lang="en-US" sz="1100" dirty="0">
                <a:solidFill>
                  <a:prstClr val="black"/>
                </a:solidFill>
                <a:latin typeface="Aptos" panose="020B0004020202020204" pitchFamily="34" charset="0"/>
              </a:rPr>
              <a:t>Champion innovative pedagogies, technology integration, and continuous improvement in  teaching and learning.</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grpSp>
        <p:nvGrpSpPr>
          <p:cNvPr id="15" name="Group 14">
            <a:extLst>
              <a:ext uri="{FF2B5EF4-FFF2-40B4-BE49-F238E27FC236}">
                <a16:creationId xmlns:a16="http://schemas.microsoft.com/office/drawing/2014/main" id="{469C5AF4-E877-32CD-89F4-4ECB8BEE9747}"/>
              </a:ext>
            </a:extLst>
          </p:cNvPr>
          <p:cNvGrpSpPr/>
          <p:nvPr/>
        </p:nvGrpSpPr>
        <p:grpSpPr>
          <a:xfrm rot="10800000">
            <a:off x="6595754" y="951061"/>
            <a:ext cx="45719" cy="3005910"/>
            <a:chOff x="0" y="0"/>
            <a:chExt cx="824333" cy="2381241"/>
          </a:xfrm>
          <a:solidFill>
            <a:srgbClr val="A6D6C9"/>
          </a:solidFill>
        </p:grpSpPr>
        <p:sp>
          <p:nvSpPr>
            <p:cNvPr id="16" name="Freeform 4">
              <a:extLst>
                <a:ext uri="{FF2B5EF4-FFF2-40B4-BE49-F238E27FC236}">
                  <a16:creationId xmlns:a16="http://schemas.microsoft.com/office/drawing/2014/main" id="{63BC17A6-73AB-0AF3-E698-802DEB9D4B7E}"/>
                </a:ext>
              </a:extLst>
            </p:cNvPr>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a:solidFill>
                <a:srgbClr val="A6D6C9"/>
              </a:solidFill>
            </a:ln>
          </p:spPr>
          <p:txBody>
            <a:bodyPr/>
            <a:lstStyle/>
            <a:p>
              <a:endParaRPr lang="en-GB"/>
            </a:p>
          </p:txBody>
        </p:sp>
        <p:sp>
          <p:nvSpPr>
            <p:cNvPr id="17" name="TextBox 16">
              <a:extLst>
                <a:ext uri="{FF2B5EF4-FFF2-40B4-BE49-F238E27FC236}">
                  <a16:creationId xmlns:a16="http://schemas.microsoft.com/office/drawing/2014/main" id="{3964F0B4-6534-2FF7-5980-4CB4A5431EBF}"/>
                </a:ext>
              </a:extLst>
            </p:cNvPr>
            <p:cNvSpPr txBox="1"/>
            <p:nvPr/>
          </p:nvSpPr>
          <p:spPr>
            <a:xfrm>
              <a:off x="0" y="-57150"/>
              <a:ext cx="824333" cy="2438391"/>
            </a:xfrm>
            <a:prstGeom prst="rect">
              <a:avLst/>
            </a:prstGeom>
            <a:grpFill/>
            <a:ln>
              <a:solidFill>
                <a:srgbClr val="A6D6C9"/>
              </a:solidFill>
            </a:ln>
          </p:spPr>
          <p:txBody>
            <a:bodyPr lIns="35169" tIns="35169" rIns="35169" bIns="35169" rtlCol="0" anchor="ctr"/>
            <a:lstStyle/>
            <a:p>
              <a:pPr algn="ctr">
                <a:lnSpc>
                  <a:spcPts val="1357"/>
                </a:lnSpc>
              </a:pPr>
              <a:endParaRPr sz="1246" dirty="0"/>
            </a:p>
          </p:txBody>
        </p:sp>
      </p:grpSp>
      <p:sp>
        <p:nvSpPr>
          <p:cNvPr id="18" name="Freeform 4">
            <a:extLst>
              <a:ext uri="{FF2B5EF4-FFF2-40B4-BE49-F238E27FC236}">
                <a16:creationId xmlns:a16="http://schemas.microsoft.com/office/drawing/2014/main" id="{30B497CE-826B-1AE4-BA5A-E2E099777BDC}"/>
              </a:ext>
            </a:extLst>
          </p:cNvPr>
          <p:cNvSpPr>
            <a:spLocks noGrp="1" noRot="1" noMove="1" noResize="1" noEditPoints="1" noAdjustHandles="1" noChangeArrowheads="1" noChangeShapeType="1"/>
          </p:cNvSpPr>
          <p:nvPr/>
        </p:nvSpPr>
        <p:spPr>
          <a:xfrm rot="5400000">
            <a:off x="2818155" y="7068694"/>
            <a:ext cx="45719" cy="5076202"/>
          </a:xfrm>
          <a:custGeom>
            <a:avLst/>
            <a:gdLst/>
            <a:ahLst/>
            <a:cxnLst/>
            <a:rect l="l" t="t" r="r" b="b"/>
            <a:pathLst>
              <a:path w="824333" h="2381241">
                <a:moveTo>
                  <a:pt x="0" y="0"/>
                </a:moveTo>
                <a:lnTo>
                  <a:pt x="824333" y="0"/>
                </a:lnTo>
                <a:lnTo>
                  <a:pt x="824333" y="2381241"/>
                </a:lnTo>
                <a:lnTo>
                  <a:pt x="0" y="2381241"/>
                </a:lnTo>
                <a:close/>
              </a:path>
            </a:pathLst>
          </a:custGeom>
          <a:solidFill>
            <a:srgbClr val="FFC000"/>
          </a:solidFill>
          <a:ln w="12700">
            <a:solidFill>
              <a:srgbClr val="FFC000"/>
            </a:solidFill>
          </a:ln>
        </p:spPr>
        <p:txBody>
          <a:bodyPr/>
          <a:lstStyle/>
          <a:p>
            <a:endParaRPr lang="en-GB">
              <a:solidFill>
                <a:srgbClr val="F27D00"/>
              </a:solidFill>
            </a:endParaRPr>
          </a:p>
        </p:txBody>
      </p:sp>
      <p:sp>
        <p:nvSpPr>
          <p:cNvPr id="19" name="TextBox 18">
            <a:extLst>
              <a:ext uri="{FF2B5EF4-FFF2-40B4-BE49-F238E27FC236}">
                <a16:creationId xmlns:a16="http://schemas.microsoft.com/office/drawing/2014/main" id="{EB1D6BD7-4CF7-B33C-0D6A-BB2F555A88C5}"/>
              </a:ext>
            </a:extLst>
          </p:cNvPr>
          <p:cNvSpPr txBox="1"/>
          <p:nvPr/>
        </p:nvSpPr>
        <p:spPr>
          <a:xfrm>
            <a:off x="216527" y="3844447"/>
            <a:ext cx="5711068" cy="369332"/>
          </a:xfrm>
          <a:prstGeom prst="rect">
            <a:avLst/>
          </a:prstGeom>
          <a:noFill/>
        </p:spPr>
        <p:txBody>
          <a:bodyPr wrap="square" rtlCol="0">
            <a:spAutoFit/>
          </a:bodyPr>
          <a:lstStyle/>
          <a:p>
            <a:r>
              <a:rPr lang="en-AE" b="1" dirty="0">
                <a:latin typeface="Aptos" panose="020B0004020202020204" pitchFamily="34" charset="0"/>
                <a:cs typeface="Gill Sans" panose="020B0502020104020203" pitchFamily="34" charset="-79"/>
              </a:rPr>
              <a:t>Key Responsibilities </a:t>
            </a:r>
          </a:p>
        </p:txBody>
      </p:sp>
      <p:cxnSp>
        <p:nvCxnSpPr>
          <p:cNvPr id="21" name="Straight Connector 20">
            <a:extLst>
              <a:ext uri="{FF2B5EF4-FFF2-40B4-BE49-F238E27FC236}">
                <a16:creationId xmlns:a16="http://schemas.microsoft.com/office/drawing/2014/main" id="{29D0D1D9-FFAF-300B-3C00-854C90AF2D83}"/>
              </a:ext>
            </a:extLst>
          </p:cNvPr>
          <p:cNvCxnSpPr>
            <a:cxnSpLocks/>
          </p:cNvCxnSpPr>
          <p:nvPr/>
        </p:nvCxnSpPr>
        <p:spPr>
          <a:xfrm>
            <a:off x="302914" y="4213779"/>
            <a:ext cx="219394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92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75D1F-C80F-6F69-08E2-131BCD9C3C3F}"/>
              </a:ext>
            </a:extLst>
          </p:cNvPr>
          <p:cNvSpPr txBox="1"/>
          <p:nvPr/>
        </p:nvSpPr>
        <p:spPr>
          <a:xfrm>
            <a:off x="206169" y="930769"/>
            <a:ext cx="6268343" cy="6278642"/>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prstClr val="black"/>
                </a:solidFill>
                <a:effectLst/>
                <a:uLnTx/>
                <a:uFillTx/>
                <a:latin typeface="Aptos" panose="020B0004020202020204" pitchFamily="34" charset="0"/>
              </a:rPr>
              <a:t>Pastoral &amp; Boarding Leadership</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 Create a safe, nurturing, and inclusive environment where students feel supported academically, emotionally, and socially.</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Oversee the boarding programme, ensuring exceptional standards of care, safeguarding, and personal development.</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Promote co-curricular programmes (sports, arts, leadership, service) that enrich students’ experiences.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Foster a global outlook, intercultural understanding, and respect for diversity across the community.</a:t>
            </a:r>
          </a:p>
          <a:p>
            <a:pPr marR="0" lvl="0" defTabSz="4572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ndParaRPr>
          </a:p>
          <a:p>
            <a:pPr marR="0" lvl="0" defTabSz="4572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prstClr val="black"/>
                </a:solidFill>
                <a:effectLst/>
                <a:uLnTx/>
                <a:uFillTx/>
                <a:latin typeface="Aptos" panose="020B0004020202020204" pitchFamily="34" charset="0"/>
              </a:rPr>
              <a:t>Operational &amp; Financial Management</a:t>
            </a:r>
          </a:p>
          <a:p>
            <a:pPr marR="0" lvl="0" defTabSz="4572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Work with the Board to set and manage the school’s budget and ensure long-term financial sustainability.</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Oversee facilities planning, campus development, and day-to-day operations.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Implement robust safeguarding, health &amp; safety, and compliance procedures.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Ensure efficient systems for admissions, marketing, and student recruitment to build enrolment.</a:t>
            </a:r>
          </a:p>
          <a:p>
            <a:pPr marR="0" lvl="0" defTabSz="4572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black"/>
              </a:solidFill>
              <a:effectLst/>
              <a:uLnTx/>
              <a:uFillTx/>
              <a:latin typeface="Aptos" panose="020B0004020202020204" pitchFamily="34" charset="0"/>
            </a:endParaRPr>
          </a:p>
          <a:p>
            <a:pPr marR="0" lvl="0" defTabSz="4572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prstClr val="black"/>
                </a:solidFill>
                <a:effectLst/>
                <a:uLnTx/>
                <a:uFillTx/>
                <a:latin typeface="Aptos" panose="020B0004020202020204" pitchFamily="34" charset="0"/>
              </a:rPr>
              <a:t>Community &amp; Stakeholder Engagement</a:t>
            </a:r>
          </a:p>
          <a:p>
            <a:pPr marR="0" lvl="0" defTabSz="457200" rtl="0" eaLnBrk="1" fontAlgn="auto" latinLnBrk="0" hangingPunct="1">
              <a:lnSpc>
                <a:spcPct val="100000"/>
              </a:lnSpc>
              <a:spcBef>
                <a:spcPts val="0"/>
              </a:spcBef>
              <a:spcAft>
                <a:spcPts val="0"/>
              </a:spcAft>
              <a:buClrTx/>
              <a:buSzTx/>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Act as the ambassador for the school with parents, prospective families, government agencies, and international organisations.</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Build partnerships with universities, cultural institutions, and the Wellington College Education global network.</a:t>
            </a: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a:p>
            <a:pPr marL="171450" marR="0" lvl="0" indent="-1714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rPr>
              <a:t>Communicate effectively with all stakeholders to promote trust, transparency, and a sense of shared purpose</a:t>
            </a:r>
            <a:r>
              <a:rPr lang="en-US" sz="1100" dirty="0">
                <a:solidFill>
                  <a:prstClr val="black"/>
                </a:solidFill>
                <a:latin typeface="Aptos" panose="020B0004020202020204" pitchFamily="34" charset="0"/>
              </a:rPr>
              <a:t>.</a:t>
            </a: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5" name="TextBox 4">
            <a:extLst>
              <a:ext uri="{FF2B5EF4-FFF2-40B4-BE49-F238E27FC236}">
                <a16:creationId xmlns:a16="http://schemas.microsoft.com/office/drawing/2014/main" id="{404709B2-C104-E9E2-56D6-CF10067AF3C3}"/>
              </a:ext>
            </a:extLst>
          </p:cNvPr>
          <p:cNvSpPr txBox="1"/>
          <p:nvPr/>
        </p:nvSpPr>
        <p:spPr>
          <a:xfrm>
            <a:off x="206169" y="401308"/>
            <a:ext cx="5711068" cy="369332"/>
          </a:xfrm>
          <a:prstGeom prst="rect">
            <a:avLst/>
          </a:prstGeom>
          <a:noFill/>
        </p:spPr>
        <p:txBody>
          <a:bodyPr wrap="square" rtlCol="0">
            <a:spAutoFit/>
          </a:bodyPr>
          <a:lstStyle/>
          <a:p>
            <a:r>
              <a:rPr lang="en-AE" b="1" dirty="0">
                <a:latin typeface="Aptos" panose="020B0004020202020204" pitchFamily="34" charset="0"/>
                <a:cs typeface="Gill Sans" panose="020B0502020104020203" pitchFamily="34" charset="-79"/>
              </a:rPr>
              <a:t>Key Responsibilities </a:t>
            </a:r>
          </a:p>
        </p:txBody>
      </p:sp>
      <p:cxnSp>
        <p:nvCxnSpPr>
          <p:cNvPr id="11" name="Straight Connector 10">
            <a:extLst>
              <a:ext uri="{FF2B5EF4-FFF2-40B4-BE49-F238E27FC236}">
                <a16:creationId xmlns:a16="http://schemas.microsoft.com/office/drawing/2014/main" id="{44E606BD-A71A-8EC9-733C-6A118118CE36}"/>
              </a:ext>
            </a:extLst>
          </p:cNvPr>
          <p:cNvCxnSpPr>
            <a:cxnSpLocks/>
          </p:cNvCxnSpPr>
          <p:nvPr/>
        </p:nvCxnSpPr>
        <p:spPr>
          <a:xfrm>
            <a:off x="302805" y="770640"/>
            <a:ext cx="174043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CEB89F4-BADC-5DC8-E03A-897E029135BF}"/>
              </a:ext>
            </a:extLst>
          </p:cNvPr>
          <p:cNvGrpSpPr>
            <a:grpSpLocks noGrp="1" noUngrp="1" noRot="1" noMove="1" noResize="1"/>
          </p:cNvGrpSpPr>
          <p:nvPr/>
        </p:nvGrpSpPr>
        <p:grpSpPr>
          <a:xfrm rot="5400000" flipH="1">
            <a:off x="4973625" y="-948160"/>
            <a:ext cx="45719" cy="2424397"/>
            <a:chOff x="0" y="0"/>
            <a:chExt cx="824333" cy="2381241"/>
          </a:xfrm>
          <a:solidFill>
            <a:srgbClr val="F27D00"/>
          </a:solidFill>
        </p:grpSpPr>
        <p:sp>
          <p:nvSpPr>
            <p:cNvPr id="18" name="Freeform 4">
              <a:extLst>
                <a:ext uri="{FF2B5EF4-FFF2-40B4-BE49-F238E27FC236}">
                  <a16:creationId xmlns:a16="http://schemas.microsoft.com/office/drawing/2014/main" id="{969BFCA0-ADFF-BE44-3D1D-9C37F4C41DD0}"/>
                </a:ext>
              </a:extLst>
            </p:cNvPr>
            <p:cNvSpPr>
              <a:spLocks noGrp="1" noRot="1" noMove="1" noResize="1" noEditPoints="1" noAdjustHandles="1" noChangeArrowheads="1" noChangeShapeType="1"/>
            </p:cNvSpPr>
            <p:nvPr/>
          </p:nvSpPr>
          <p:spPr>
            <a:xfrm>
              <a:off x="0" y="0"/>
              <a:ext cx="824333" cy="2381241"/>
            </a:xfrm>
            <a:custGeom>
              <a:avLst/>
              <a:gdLst/>
              <a:ahLst/>
              <a:cxnLst/>
              <a:rect l="l" t="t" r="r" b="b"/>
              <a:pathLst>
                <a:path w="824333" h="2381241">
                  <a:moveTo>
                    <a:pt x="0" y="0"/>
                  </a:moveTo>
                  <a:lnTo>
                    <a:pt x="824333" y="0"/>
                  </a:lnTo>
                  <a:lnTo>
                    <a:pt x="824333" y="2381241"/>
                  </a:lnTo>
                  <a:lnTo>
                    <a:pt x="0" y="2381241"/>
                  </a:lnTo>
                  <a:close/>
                </a:path>
              </a:pathLst>
            </a:custGeom>
            <a:grpFill/>
            <a:ln w="12700">
              <a:solidFill>
                <a:srgbClr val="F27D00"/>
              </a:solidFill>
            </a:ln>
          </p:spPr>
          <p:txBody>
            <a:bodyPr/>
            <a:lstStyle/>
            <a:p>
              <a:endParaRPr lang="en-GB"/>
            </a:p>
          </p:txBody>
        </p:sp>
        <p:sp>
          <p:nvSpPr>
            <p:cNvPr id="19" name="TextBox 18">
              <a:extLst>
                <a:ext uri="{FF2B5EF4-FFF2-40B4-BE49-F238E27FC236}">
                  <a16:creationId xmlns:a16="http://schemas.microsoft.com/office/drawing/2014/main" id="{3C9662BF-9C9C-A068-3CC7-8550D6933F9C}"/>
                </a:ext>
              </a:extLst>
            </p:cNvPr>
            <p:cNvSpPr txBox="1">
              <a:spLocks noGrp="1" noRot="1" noMove="1" noResize="1" noEditPoints="1" noAdjustHandles="1" noChangeArrowheads="1" noChangeShapeType="1"/>
            </p:cNvSpPr>
            <p:nvPr/>
          </p:nvSpPr>
          <p:spPr>
            <a:xfrm>
              <a:off x="0" y="-57150"/>
              <a:ext cx="824333" cy="2438391"/>
            </a:xfrm>
            <a:prstGeom prst="rect">
              <a:avLst/>
            </a:prstGeom>
            <a:grpFill/>
            <a:ln w="12700">
              <a:solidFill>
                <a:srgbClr val="F27D00"/>
              </a:solidFill>
            </a:ln>
          </p:spPr>
          <p:txBody>
            <a:bodyPr lIns="35169" tIns="35169" rIns="35169" bIns="35169" rtlCol="0" anchor="ctr"/>
            <a:lstStyle/>
            <a:p>
              <a:pPr algn="ctr">
                <a:lnSpc>
                  <a:spcPts val="1357"/>
                </a:lnSpc>
              </a:pPr>
              <a:endParaRPr sz="1246" dirty="0"/>
            </a:p>
          </p:txBody>
        </p:sp>
      </p:grpSp>
      <p:sp>
        <p:nvSpPr>
          <p:cNvPr id="7" name="Freeform 4">
            <a:extLst>
              <a:ext uri="{FF2B5EF4-FFF2-40B4-BE49-F238E27FC236}">
                <a16:creationId xmlns:a16="http://schemas.microsoft.com/office/drawing/2014/main" id="{8E23F3C6-EEB4-BD2B-89D7-6626F76DFACD}"/>
              </a:ext>
            </a:extLst>
          </p:cNvPr>
          <p:cNvSpPr>
            <a:spLocks noGrp="1" noRot="1" noMove="1" noResize="1" noEditPoints="1" noAdjustHandles="1" noChangeArrowheads="1" noChangeShapeType="1"/>
          </p:cNvSpPr>
          <p:nvPr/>
        </p:nvSpPr>
        <p:spPr>
          <a:xfrm rot="5400000">
            <a:off x="2818046" y="7103861"/>
            <a:ext cx="45719" cy="5076202"/>
          </a:xfrm>
          <a:custGeom>
            <a:avLst/>
            <a:gdLst/>
            <a:ahLst/>
            <a:cxnLst/>
            <a:rect l="l" t="t" r="r" b="b"/>
            <a:pathLst>
              <a:path w="824333" h="2381241">
                <a:moveTo>
                  <a:pt x="0" y="0"/>
                </a:moveTo>
                <a:lnTo>
                  <a:pt x="824333" y="0"/>
                </a:lnTo>
                <a:lnTo>
                  <a:pt x="824333" y="2381241"/>
                </a:lnTo>
                <a:lnTo>
                  <a:pt x="0" y="2381241"/>
                </a:lnTo>
                <a:close/>
              </a:path>
            </a:pathLst>
          </a:custGeom>
          <a:solidFill>
            <a:srgbClr val="A6D6C9"/>
          </a:solidFill>
          <a:ln w="12700">
            <a:solidFill>
              <a:srgbClr val="A6D6C9"/>
            </a:solidFill>
          </a:ln>
        </p:spPr>
        <p:txBody>
          <a:bodyPr/>
          <a:lstStyle/>
          <a:p>
            <a:endParaRPr lang="en-GB">
              <a:solidFill>
                <a:srgbClr val="F27D00"/>
              </a:solidFill>
            </a:endParaRPr>
          </a:p>
        </p:txBody>
      </p:sp>
      <p:pic>
        <p:nvPicPr>
          <p:cNvPr id="13" name="Picture 12" descr="A group of people studying&#10;&#10;AI-generated content may be incorrect.">
            <a:extLst>
              <a:ext uri="{FF2B5EF4-FFF2-40B4-BE49-F238E27FC236}">
                <a16:creationId xmlns:a16="http://schemas.microsoft.com/office/drawing/2014/main" id="{D3086AE4-2396-E953-F2EA-3EE6D6037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05" y="7104090"/>
            <a:ext cx="3464589" cy="2309162"/>
          </a:xfrm>
          <a:prstGeom prst="rect">
            <a:avLst/>
          </a:prstGeom>
        </p:spPr>
      </p:pic>
    </p:spTree>
    <p:extLst>
      <p:ext uri="{BB962C8B-B14F-4D97-AF65-F5344CB8AC3E}">
        <p14:creationId xmlns:p14="http://schemas.microsoft.com/office/powerpoint/2010/main" val="3170394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Internal Master">
  <a:themeElements>
    <a:clrScheme name="College Colours">
      <a:dk1>
        <a:sysClr val="windowText" lastClr="000000"/>
      </a:dk1>
      <a:lt1>
        <a:sysClr val="window" lastClr="FFFFFF"/>
      </a:lt1>
      <a:dk2>
        <a:srgbClr val="44546A"/>
      </a:dk2>
      <a:lt2>
        <a:srgbClr val="E7E6E6"/>
      </a:lt2>
      <a:accent1>
        <a:srgbClr val="F27D00"/>
      </a:accent1>
      <a:accent2>
        <a:srgbClr val="F27D00"/>
      </a:accent2>
      <a:accent3>
        <a:srgbClr val="A6D6C9"/>
      </a:accent3>
      <a:accent4>
        <a:srgbClr val="A6D6C9"/>
      </a:accent4>
      <a:accent5>
        <a:srgbClr val="F7D117"/>
      </a:accent5>
      <a:accent6>
        <a:srgbClr val="F7D117"/>
      </a:accent6>
      <a:hlink>
        <a:srgbClr val="000000"/>
      </a:hlink>
      <a:folHlink>
        <a:srgbClr val="BFBFB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9EDA401-A262-44B1-852D-2A094EFC533E}" vid="{FE5C4024-9A6C-4DC4-B867-503B1D19650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caaaa44-1884-4a8a-85d7-ae53a8e89399">
      <Terms xmlns="http://schemas.microsoft.com/office/infopath/2007/PartnerControls"/>
    </lcf76f155ced4ddcb4097134ff3c332f>
    <TaxCatchAll xmlns="29a45bcf-267a-4df9-8f15-fa635482a223" xsi:nil="true"/>
    <SharedWithUsers xmlns="29a45bcf-267a-4df9-8f15-fa635482a223">
      <UserInfo>
        <DisplayName>Clarkson, Jane</DisplayName>
        <AccountId>499</AccountId>
        <AccountType/>
      </UserInfo>
      <UserInfo>
        <DisplayName>Sutherland, Fiona</DisplayName>
        <AccountId>421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AC9DFC8F62EE4A9343346E6F1AEDF6" ma:contentTypeVersion="16" ma:contentTypeDescription="Create a new document." ma:contentTypeScope="" ma:versionID="2d074a971d81c646161018ee3be789f4">
  <xsd:schema xmlns:xsd="http://www.w3.org/2001/XMLSchema" xmlns:xs="http://www.w3.org/2001/XMLSchema" xmlns:p="http://schemas.microsoft.com/office/2006/metadata/properties" xmlns:ns2="dcaaaa44-1884-4a8a-85d7-ae53a8e89399" xmlns:ns3="29a45bcf-267a-4df9-8f15-fa635482a223" targetNamespace="http://schemas.microsoft.com/office/2006/metadata/properties" ma:root="true" ma:fieldsID="d0b55ec266113725768cb2d8679ddcde" ns2:_="" ns3:_="">
    <xsd:import namespace="dcaaaa44-1884-4a8a-85d7-ae53a8e89399"/>
    <xsd:import namespace="29a45bcf-267a-4df9-8f15-fa635482a22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aaaa44-1884-4a8a-85d7-ae53a8e893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c8498ae-c5c5-4c5c-91ce-13d6c3a559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a45bcf-267a-4df9-8f15-fa635482a22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4ee0136-8888-444f-a364-450e41aa0309}" ma:internalName="TaxCatchAll" ma:showField="CatchAllData" ma:web="29a45bcf-267a-4df9-8f15-fa635482a22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78AC62-5D78-433D-8B0F-5C42599C50C5}">
  <ds:schemaRefs>
    <ds:schemaRef ds:uri="http://purl.org/dc/terms/"/>
    <ds:schemaRef ds:uri="http://schemas.microsoft.com/sharepoint/v3"/>
    <ds:schemaRef ds:uri="5dd77299-7f2e-425a-8443-623ed64cbd43"/>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9a586c20-231d-49c3-aacd-ad0aa784ba4e"/>
    <ds:schemaRef ds:uri="708b9c72-3bff-43e4-baa3-abc12f012401"/>
    <ds:schemaRef ds:uri="http://purl.org/dc/elements/1.1/"/>
    <ds:schemaRef ds:uri="dcaaaa44-1884-4a8a-85d7-ae53a8e89399"/>
    <ds:schemaRef ds:uri="29a45bcf-267a-4df9-8f15-fa635482a223"/>
  </ds:schemaRefs>
</ds:datastoreItem>
</file>

<file path=customXml/itemProps2.xml><?xml version="1.0" encoding="utf-8"?>
<ds:datastoreItem xmlns:ds="http://schemas.openxmlformats.org/officeDocument/2006/customXml" ds:itemID="{4C26E8D5-F703-4B56-A1EC-11C7F6B44866}">
  <ds:schemaRefs>
    <ds:schemaRef ds:uri="http://schemas.microsoft.com/sharepoint/v3/contenttype/forms"/>
  </ds:schemaRefs>
</ds:datastoreItem>
</file>

<file path=customXml/itemProps3.xml><?xml version="1.0" encoding="utf-8"?>
<ds:datastoreItem xmlns:ds="http://schemas.openxmlformats.org/officeDocument/2006/customXml" ds:itemID="{D0C3F68B-32BA-4F8F-B1B2-C9E6A95205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aaaa44-1884-4a8a-85d7-ae53a8e89399"/>
    <ds:schemaRef ds:uri="29a45bcf-267a-4df9-8f15-fa635482a2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46</TotalTime>
  <Words>3041</Words>
  <Application>Microsoft Office PowerPoint</Application>
  <PresentationFormat>A4 Paper (210x297 mm)</PresentationFormat>
  <Paragraphs>246</Paragraphs>
  <Slides>13</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Aptos</vt:lpstr>
      <vt:lpstr>Arial</vt:lpstr>
      <vt:lpstr>Calibri</vt:lpstr>
      <vt:lpstr>Calibri Light</vt:lpstr>
      <vt:lpstr>Gill Sans</vt:lpstr>
      <vt:lpstr>Gill Sans MT</vt:lpstr>
      <vt:lpstr>Helvetica</vt:lpstr>
      <vt:lpstr>Outfit Light</vt:lpstr>
      <vt:lpstr>Outfit SemiBold</vt:lpstr>
      <vt:lpstr>Office Theme</vt:lpstr>
      <vt:lpstr>Internal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Kurniawan</dc:creator>
  <cp:lastModifiedBy>Barbara Taylor</cp:lastModifiedBy>
  <cp:revision>59</cp:revision>
  <cp:lastPrinted>2024-01-04T13:57:37Z</cp:lastPrinted>
  <dcterms:created xsi:type="dcterms:W3CDTF">2023-12-19T05:21:07Z</dcterms:created>
  <dcterms:modified xsi:type="dcterms:W3CDTF">2025-09-26T15:43:59Z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0x010100B3AC9DFC8F62EE4A9343346E6F1AEDF6</vt:lpwstr>
  </property>
  <property fmtid="{D5CDD505-2E9C-101B-9397-08002B2CF9AE}" pid="3" name="MediaServiceImageTags">
    <vt:lpwstr/>
  </property>
</Properties>
</file>